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Helvetica World Bold" panose="020B0604020202020204" charset="-128"/>
      <p:regular r:id="rId23"/>
    </p:embeddedFont>
    <p:embeddedFont>
      <p:font typeface="Arial" panose="020B0604020202020204" pitchFamily="3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Futura 1" panose="020B0604020202020204"/>
      <p:regular r:id="rId29"/>
    </p:embeddedFont>
    <p:embeddedFont>
      <p:font typeface="Futura 2" panose="020B0604020202020204"/>
      <p:regular r:id="rId30"/>
    </p:embeddedFont>
    <p:embeddedFont>
      <p:font typeface="Gotham Bold" panose="020B0604020202020204" charset="0"/>
      <p:regular r:id="rId31"/>
    </p:embeddedFont>
    <p:embeddedFont>
      <p:font typeface="Josefin Sans" panose="020B0604020202020204" charset="0"/>
      <p:regular r:id="rId32"/>
    </p:embeddedFont>
    <p:embeddedFont>
      <p:font typeface="Josefin Sans Semi-Bold" panose="020B0604020202020204" charset="0"/>
      <p:regular r:id="rId33"/>
    </p:embeddedFont>
    <p:embeddedFont>
      <p:font typeface="League Spartan" panose="020B0604020202020204" charset="0"/>
      <p:regular r:id="rId34"/>
    </p:embeddedFont>
    <p:embeddedFont>
      <p:font typeface="Montserrat" panose="00000500000000000000" pitchFamily="50" charset="0"/>
      <p:regular r:id="rId35"/>
      <p:bold r:id="rId36"/>
      <p:italic r:id="rId37"/>
      <p:boldItalic r:id="rId38"/>
    </p:embeddedFont>
    <p:embeddedFont>
      <p:font typeface="Montserrat Ultra-Bold Italics" panose="020B0604020202020204" charset="0"/>
      <p:regular r:id="rId39"/>
    </p:embeddedFont>
    <p:embeddedFont>
      <p:font typeface="Open Sans" panose="020B0604020202020204" charset="0"/>
      <p:regular r:id="rId40"/>
    </p:embeddedFont>
    <p:embeddedFont>
      <p:font typeface="Open Sans Bold" panose="020B0604020202020204" charset="0"/>
      <p:regular r:id="rId41"/>
    </p:embeddedFont>
    <p:embeddedFont>
      <p:font typeface="Open Sans Extra Bold" panose="020B0604020202020204" charset="0"/>
      <p:regular r:id="rId42"/>
    </p:embeddedFont>
    <p:embeddedFont>
      <p:font typeface="Open Sans Italics" panose="020B0604020202020204" charset="0"/>
      <p:regular r:id="rId43"/>
    </p:embeddedFont>
    <p:embeddedFont>
      <p:font typeface="Open Sauce" panose="020B0604020202020204" charset="0"/>
      <p:regular r:id="rId44"/>
    </p:embeddedFont>
    <p:embeddedFont>
      <p:font typeface="Open Sauce Italics" panose="020B0604020202020204" charset="0"/>
      <p:regular r:id="rId45"/>
    </p:embeddedFont>
    <p:embeddedFont>
      <p:font typeface="Open Sauce Light" panose="020B0604020202020204" charset="0"/>
      <p:regular r:id="rId46"/>
    </p:embeddedFont>
    <p:embeddedFont>
      <p:font typeface="Poppins" panose="00000500000000000000" pitchFamily="2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474" y="16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font" Target="fonts/font2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font" Target="fonts/font2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font" Target="fonts/font2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svg"/><Relationship Id="rId7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sv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17" Type="http://schemas.openxmlformats.org/officeDocument/2006/relationships/image" Target="../media/image43.png"/><Relationship Id="rId2" Type="http://schemas.openxmlformats.org/officeDocument/2006/relationships/video" Target="../media/media1.mp4"/><Relationship Id="rId16" Type="http://schemas.openxmlformats.org/officeDocument/2006/relationships/image" Target="../media/image42.jpeg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image" Target="../media/image8.jpeg"/><Relationship Id="rId16" Type="http://schemas.openxmlformats.org/officeDocument/2006/relationships/image" Target="../media/image5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svg"/><Relationship Id="rId4" Type="http://schemas.openxmlformats.org/officeDocument/2006/relationships/image" Target="../media/image5.svg"/><Relationship Id="rId9" Type="http://schemas.openxmlformats.org/officeDocument/2006/relationships/image" Target="../media/image48.png"/><Relationship Id="rId14" Type="http://schemas.openxmlformats.org/officeDocument/2006/relationships/image" Target="../media/image5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4.png"/><Relationship Id="rId7" Type="http://schemas.openxmlformats.org/officeDocument/2006/relationships/image" Target="../media/image5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.sv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.png"/><Relationship Id="rId7" Type="http://schemas.openxmlformats.org/officeDocument/2006/relationships/image" Target="../media/image64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.svg"/><Relationship Id="rId9" Type="http://schemas.openxmlformats.org/officeDocument/2006/relationships/image" Target="../media/image6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5.sv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5.sv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5.svg"/><Relationship Id="rId9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10" Type="http://schemas.openxmlformats.org/officeDocument/2006/relationships/image" Target="../media/image62.png"/><Relationship Id="rId4" Type="http://schemas.openxmlformats.org/officeDocument/2006/relationships/image" Target="../media/image5.sv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5.svg"/><Relationship Id="rId9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180" cy="10287000"/>
          </a:xfrm>
          <a:custGeom>
            <a:avLst/>
            <a:gdLst/>
            <a:ahLst/>
            <a:cxnLst/>
            <a:rect l="l" t="t" r="r" b="b"/>
            <a:pathLst>
              <a:path w="18288180" h="10287000">
                <a:moveTo>
                  <a:pt x="0" y="0"/>
                </a:moveTo>
                <a:lnTo>
                  <a:pt x="18288180" y="0"/>
                </a:lnTo>
                <a:lnTo>
                  <a:pt x="182881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9" b="-3888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18288180" cy="10287000"/>
          </a:xfrm>
          <a:custGeom>
            <a:avLst/>
            <a:gdLst/>
            <a:ahLst/>
            <a:cxnLst/>
            <a:rect l="l" t="t" r="r" b="b"/>
            <a:pathLst>
              <a:path w="18288180" h="10287000">
                <a:moveTo>
                  <a:pt x="0" y="0"/>
                </a:moveTo>
                <a:lnTo>
                  <a:pt x="18288180" y="0"/>
                </a:lnTo>
                <a:lnTo>
                  <a:pt x="182881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9" b="-38889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8" name="Group 8"/>
          <p:cNvGrpSpPr/>
          <p:nvPr/>
        </p:nvGrpSpPr>
        <p:grpSpPr>
          <a:xfrm>
            <a:off x="-4860" y="1023840"/>
            <a:ext cx="18297360" cy="9720"/>
            <a:chOff x="0" y="0"/>
            <a:chExt cx="24396480" cy="12960"/>
          </a:xfrm>
        </p:grpSpPr>
        <p:sp>
          <p:nvSpPr>
            <p:cNvPr id="9" name="Freeform 9"/>
            <p:cNvSpPr/>
            <p:nvPr/>
          </p:nvSpPr>
          <p:spPr>
            <a:xfrm>
              <a:off x="6477" y="0"/>
              <a:ext cx="24383492" cy="12954"/>
            </a:xfrm>
            <a:custGeom>
              <a:avLst/>
              <a:gdLst/>
              <a:ahLst/>
              <a:cxnLst/>
              <a:rect l="l" t="t" r="r" b="b"/>
              <a:pathLst>
                <a:path w="24383492" h="12954">
                  <a:moveTo>
                    <a:pt x="0" y="0"/>
                  </a:moveTo>
                  <a:lnTo>
                    <a:pt x="24383492" y="0"/>
                  </a:lnTo>
                  <a:lnTo>
                    <a:pt x="24383492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758260" y="9212400"/>
            <a:ext cx="772200" cy="92340"/>
            <a:chOff x="0" y="0"/>
            <a:chExt cx="1029600" cy="1231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9589" cy="123063"/>
            </a:xfrm>
            <a:custGeom>
              <a:avLst/>
              <a:gdLst/>
              <a:ahLst/>
              <a:cxnLst/>
              <a:rect l="l" t="t" r="r" b="b"/>
              <a:pathLst>
                <a:path w="1029589" h="123063">
                  <a:moveTo>
                    <a:pt x="0" y="0"/>
                  </a:moveTo>
                  <a:lnTo>
                    <a:pt x="1029589" y="0"/>
                  </a:lnTo>
                  <a:lnTo>
                    <a:pt x="1029589" y="123063"/>
                  </a:lnTo>
                  <a:lnTo>
                    <a:pt x="0" y="1230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7233560" y="372600"/>
            <a:ext cx="552420" cy="82620"/>
            <a:chOff x="0" y="0"/>
            <a:chExt cx="736560" cy="1101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14" name="Group 14"/>
          <p:cNvGrpSpPr/>
          <p:nvPr/>
        </p:nvGrpSpPr>
        <p:grpSpPr>
          <a:xfrm>
            <a:off x="17233560" y="565920"/>
            <a:ext cx="552420" cy="82620"/>
            <a:chOff x="0" y="0"/>
            <a:chExt cx="736560" cy="1101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16" name="Freeform 16"/>
          <p:cNvSpPr/>
          <p:nvPr/>
        </p:nvSpPr>
        <p:spPr>
          <a:xfrm>
            <a:off x="15724530" y="7437420"/>
            <a:ext cx="2021220" cy="1274400"/>
          </a:xfrm>
          <a:custGeom>
            <a:avLst/>
            <a:gdLst/>
            <a:ahLst/>
            <a:cxnLst/>
            <a:rect l="l" t="t" r="r" b="b"/>
            <a:pathLst>
              <a:path w="2021220" h="1274400">
                <a:moveTo>
                  <a:pt x="0" y="0"/>
                </a:moveTo>
                <a:lnTo>
                  <a:pt x="2021220" y="0"/>
                </a:lnTo>
                <a:lnTo>
                  <a:pt x="2021220" y="1274400"/>
                </a:lnTo>
                <a:lnTo>
                  <a:pt x="0" y="1274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7925040" y="7521660"/>
            <a:ext cx="2438640" cy="552960"/>
            <a:chOff x="0" y="0"/>
            <a:chExt cx="3251520" cy="737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51581" cy="737235"/>
            </a:xfrm>
            <a:custGeom>
              <a:avLst/>
              <a:gdLst/>
              <a:ahLst/>
              <a:cxnLst/>
              <a:rect l="l" t="t" r="r" b="b"/>
              <a:pathLst>
                <a:path w="3251581" h="737235">
                  <a:moveTo>
                    <a:pt x="2882900" y="0"/>
                  </a:moveTo>
                  <a:cubicBezTo>
                    <a:pt x="3128391" y="0"/>
                    <a:pt x="3251581" y="122428"/>
                    <a:pt x="3251581" y="367919"/>
                  </a:cubicBezTo>
                  <a:cubicBezTo>
                    <a:pt x="3251581" y="614172"/>
                    <a:pt x="3128518" y="737235"/>
                    <a:pt x="2882900" y="737235"/>
                  </a:cubicBezTo>
                  <a:lnTo>
                    <a:pt x="367919" y="737235"/>
                  </a:lnTo>
                  <a:cubicBezTo>
                    <a:pt x="122428" y="737235"/>
                    <a:pt x="0" y="614172"/>
                    <a:pt x="0" y="367919"/>
                  </a:cubicBezTo>
                  <a:cubicBezTo>
                    <a:pt x="0" y="122428"/>
                    <a:pt x="122428" y="0"/>
                    <a:pt x="367919" y="0"/>
                  </a:cubicBezTo>
                  <a:lnTo>
                    <a:pt x="2882900" y="0"/>
                  </a:lnTo>
                  <a:close/>
                </a:path>
              </a:pathLst>
            </a:custGeom>
            <a:gradFill rotWithShape="1">
              <a:gsLst>
                <a:gs pos="0">
                  <a:srgbClr val="6816FF">
                    <a:alpha val="100000"/>
                  </a:srgbClr>
                </a:gs>
                <a:gs pos="100000">
                  <a:srgbClr val="1E1E1E">
                    <a:alpha val="67059"/>
                  </a:srgbClr>
                </a:gs>
              </a:gsLst>
              <a:lin ang="10800000"/>
            </a:gradFill>
          </p:spPr>
        </p:sp>
      </p:grpSp>
      <p:grpSp>
        <p:nvGrpSpPr>
          <p:cNvPr id="19" name="Group 19"/>
          <p:cNvGrpSpPr/>
          <p:nvPr/>
        </p:nvGrpSpPr>
        <p:grpSpPr>
          <a:xfrm>
            <a:off x="8209080" y="7691760"/>
            <a:ext cx="183060" cy="212220"/>
            <a:chOff x="0" y="0"/>
            <a:chExt cx="244080" cy="2829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44094" cy="282956"/>
            </a:xfrm>
            <a:custGeom>
              <a:avLst/>
              <a:gdLst/>
              <a:ahLst/>
              <a:cxnLst/>
              <a:rect l="l" t="t" r="r" b="b"/>
              <a:pathLst>
                <a:path w="244094" h="282956">
                  <a:moveTo>
                    <a:pt x="244094" y="141859"/>
                  </a:moveTo>
                  <a:lnTo>
                    <a:pt x="0" y="282956"/>
                  </a:lnTo>
                  <a:lnTo>
                    <a:pt x="0" y="0"/>
                  </a:lnTo>
                  <a:lnTo>
                    <a:pt x="244094" y="14185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-4860" y="9253440"/>
            <a:ext cx="18297360" cy="9720"/>
            <a:chOff x="0" y="0"/>
            <a:chExt cx="24396480" cy="12960"/>
          </a:xfrm>
        </p:grpSpPr>
        <p:sp>
          <p:nvSpPr>
            <p:cNvPr id="22" name="Freeform 22"/>
            <p:cNvSpPr/>
            <p:nvPr/>
          </p:nvSpPr>
          <p:spPr>
            <a:xfrm>
              <a:off x="6477" y="0"/>
              <a:ext cx="24383492" cy="12954"/>
            </a:xfrm>
            <a:custGeom>
              <a:avLst/>
              <a:gdLst/>
              <a:ahLst/>
              <a:cxnLst/>
              <a:rect l="l" t="t" r="r" b="b"/>
              <a:pathLst>
                <a:path w="24383492" h="12954">
                  <a:moveTo>
                    <a:pt x="0" y="0"/>
                  </a:moveTo>
                  <a:lnTo>
                    <a:pt x="24383492" y="0"/>
                  </a:lnTo>
                  <a:lnTo>
                    <a:pt x="24383492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24" name="Freeform 24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7" name="Freeform 27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030689" y="2008081"/>
            <a:ext cx="2226262" cy="2109292"/>
          </a:xfrm>
          <a:custGeom>
            <a:avLst/>
            <a:gdLst/>
            <a:ahLst/>
            <a:cxnLst/>
            <a:rect l="l" t="t" r="r" b="b"/>
            <a:pathLst>
              <a:path w="2226262" h="2109292">
                <a:moveTo>
                  <a:pt x="0" y="0"/>
                </a:moveTo>
                <a:lnTo>
                  <a:pt x="2226262" y="0"/>
                </a:lnTo>
                <a:lnTo>
                  <a:pt x="2226262" y="2109291"/>
                </a:lnTo>
                <a:lnTo>
                  <a:pt x="0" y="21092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6131780" y="332520"/>
            <a:ext cx="662940" cy="57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Menu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68885" y="375810"/>
            <a:ext cx="174987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company profile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946680" y="4746022"/>
            <a:ext cx="10395360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6999" spc="0">
                <a:solidFill>
                  <a:srgbClr val="FFFFFF"/>
                </a:solidFill>
                <a:latin typeface="Arial"/>
              </a:rPr>
              <a:t>PT.SRI INTAN PERKASA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02340" y="5908073"/>
            <a:ext cx="928404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3600">
                <a:solidFill>
                  <a:srgbClr val="BFBFBF"/>
                </a:solidFill>
                <a:latin typeface="Arial"/>
              </a:rPr>
              <a:t>SIPartner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526330" y="7653660"/>
            <a:ext cx="1539900" cy="36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-1">
                <a:solidFill>
                  <a:srgbClr val="FFFFFF"/>
                </a:solidFill>
                <a:latin typeface="Arial"/>
              </a:rPr>
              <a:t>Get Started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www.sriintanperkasa.com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870156" y="8172745"/>
            <a:ext cx="406421" cy="349268"/>
            <a:chOff x="0" y="0"/>
            <a:chExt cx="812800" cy="6985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4ADEDD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10859" y="8172745"/>
            <a:ext cx="406421" cy="349268"/>
            <a:chOff x="0" y="0"/>
            <a:chExt cx="812800" cy="6985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6A90FF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196987" y="8362552"/>
            <a:ext cx="406421" cy="349268"/>
            <a:chOff x="0" y="0"/>
            <a:chExt cx="812800" cy="6985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E4EBFF"/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542197" y="8362552"/>
            <a:ext cx="406421" cy="349268"/>
            <a:chOff x="0" y="0"/>
            <a:chExt cx="812800" cy="6985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8FA6ED"/>
              </a:solidFill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82900" y="8362552"/>
            <a:ext cx="406421" cy="349268"/>
            <a:chOff x="0" y="0"/>
            <a:chExt cx="812800" cy="6985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51761" y="3186367"/>
            <a:ext cx="5167999" cy="516799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EFE">
                <a:alpha val="1490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644137" y="4262368"/>
            <a:ext cx="3183247" cy="3015996"/>
          </a:xfrm>
          <a:custGeom>
            <a:avLst/>
            <a:gdLst/>
            <a:ahLst/>
            <a:cxnLst/>
            <a:rect l="l" t="t" r="r" b="b"/>
            <a:pathLst>
              <a:path w="3183247" h="3015996">
                <a:moveTo>
                  <a:pt x="0" y="0"/>
                </a:moveTo>
                <a:lnTo>
                  <a:pt x="3183247" y="0"/>
                </a:lnTo>
                <a:lnTo>
                  <a:pt x="3183247" y="3015997"/>
                </a:lnTo>
                <a:lnTo>
                  <a:pt x="0" y="3015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8" name="Group 8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10" name="Group 10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12" name="Freeform 12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5" name="Group 15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6" name="Freeform 16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Stationary Product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169659" y="2730083"/>
            <a:ext cx="3639063" cy="3127319"/>
            <a:chOff x="0" y="0"/>
            <a:chExt cx="812800" cy="6985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4ADEDD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266368" y="2730083"/>
            <a:ext cx="3639063" cy="3127319"/>
            <a:chOff x="0" y="0"/>
            <a:chExt cx="812800" cy="6985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6A90FF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096077" y="4429597"/>
            <a:ext cx="3639063" cy="3127319"/>
            <a:chOff x="0" y="0"/>
            <a:chExt cx="812800" cy="6985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4EBFF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233143" y="4429597"/>
            <a:ext cx="3639063" cy="3127319"/>
            <a:chOff x="0" y="0"/>
            <a:chExt cx="812800" cy="6985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FA6ED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29852" y="4429597"/>
            <a:ext cx="3639063" cy="3127319"/>
            <a:chOff x="0" y="0"/>
            <a:chExt cx="812800" cy="6985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09346" y="933450"/>
            <a:ext cx="326930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 Bold"/>
              </a:rPr>
              <a:t>OUTLINES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4005843" y="2546731"/>
            <a:ext cx="1819531" cy="1563660"/>
            <a:chOff x="0" y="0"/>
            <a:chExt cx="812800" cy="6985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90909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091281" y="6176609"/>
            <a:ext cx="1819531" cy="1563660"/>
            <a:chOff x="0" y="0"/>
            <a:chExt cx="812800" cy="6985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90909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191263" y="6176609"/>
            <a:ext cx="1819531" cy="1563660"/>
            <a:chOff x="0" y="0"/>
            <a:chExt cx="812800" cy="6985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90909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346840" y="2546731"/>
            <a:ext cx="1819531" cy="1563660"/>
            <a:chOff x="0" y="0"/>
            <a:chExt cx="812800" cy="6985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90909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432508" y="5539232"/>
            <a:ext cx="1367135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A BRIEF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HISTORY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017783" y="3763527"/>
            <a:ext cx="216649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SIP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ESTABLISHED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927459" y="5615423"/>
            <a:ext cx="225043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ACHIEVEMENT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COMPANY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161581" y="4062766"/>
            <a:ext cx="167893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VISI &amp; MISI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4092028" y="5463041"/>
            <a:ext cx="169902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OUR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SOFTWARE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640730" y="3234558"/>
            <a:ext cx="4199643" cy="419964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EFE">
                <a:alpha val="98824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3447159" y="4108943"/>
            <a:ext cx="2586785" cy="2450873"/>
          </a:xfrm>
          <a:custGeom>
            <a:avLst/>
            <a:gdLst/>
            <a:ahLst/>
            <a:cxnLst/>
            <a:rect l="l" t="t" r="r" b="b"/>
            <a:pathLst>
              <a:path w="2586785" h="2450873">
                <a:moveTo>
                  <a:pt x="0" y="0"/>
                </a:moveTo>
                <a:lnTo>
                  <a:pt x="2586785" y="0"/>
                </a:lnTo>
                <a:lnTo>
                  <a:pt x="2586785" y="2450872"/>
                </a:lnTo>
                <a:lnTo>
                  <a:pt x="0" y="2450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11" name="Group 11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13" name="Freeform 13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6" name="Group 16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7" name="Freeform 17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2784932" y="9096375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2014492" y="3234558"/>
            <a:ext cx="9412889" cy="2647554"/>
            <a:chOff x="0" y="0"/>
            <a:chExt cx="12550519" cy="3530072"/>
          </a:xfrm>
        </p:grpSpPr>
        <p:sp>
          <p:nvSpPr>
            <p:cNvPr id="24" name="TextBox 24"/>
            <p:cNvSpPr txBox="1"/>
            <p:nvPr/>
          </p:nvSpPr>
          <p:spPr>
            <a:xfrm>
              <a:off x="0" y="180975"/>
              <a:ext cx="12550519" cy="2723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600"/>
                </a:lnSpc>
              </a:pPr>
              <a:r>
                <a:rPr lang="en-US" sz="8000" spc="-400">
                  <a:solidFill>
                    <a:srgbClr val="FFFFFF"/>
                  </a:solidFill>
                  <a:latin typeface="Futura 1"/>
                </a:rPr>
                <a:t>Your Best Solution</a:t>
              </a:r>
            </a:p>
            <a:p>
              <a:pPr algn="l">
                <a:lnSpc>
                  <a:spcPts val="7600"/>
                </a:lnSpc>
              </a:pPr>
              <a:r>
                <a:rPr lang="en-US" sz="8000" spc="-400">
                  <a:solidFill>
                    <a:srgbClr val="FFFFFF"/>
                  </a:solidFill>
                  <a:latin typeface="Futura 1"/>
                </a:rPr>
                <a:t>of Healthcare.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3100812"/>
              <a:ext cx="12550519" cy="4292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32"/>
                </a:lnSpc>
              </a:pPr>
              <a:r>
                <a:rPr lang="en-US" sz="2025" spc="101">
                  <a:solidFill>
                    <a:srgbClr val="FFFFFF"/>
                  </a:solidFill>
                  <a:latin typeface="Sanchez Light Italics"/>
                </a:rPr>
                <a:t>INVENSI, INOVATIF &amp; INTEGRITAS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2014492" y="6301270"/>
            <a:ext cx="9111827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Futura 2"/>
              </a:rPr>
              <a:t>Kami perusahaan PT. Sri Intan Perkasa berdiri sejak tahun 1994, di Jakarta, Indonesia.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Futura 2"/>
              </a:rPr>
              <a:t>Kami telah menjadi raksasa sebagai penyedia alat kesehatan yang sangat terpercaya dalam memberikan pelayanan, kenyamanan, kemudahan dan kualitas produk terbaik kepada seluruh klien kami.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79900" y="8673822"/>
            <a:ext cx="1360240" cy="1168956"/>
            <a:chOff x="0" y="0"/>
            <a:chExt cx="812800" cy="6985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92060" y="9077817"/>
            <a:ext cx="511020" cy="332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8"/>
              </a:lnSpc>
            </a:pPr>
            <a:r>
              <a:rPr lang="en-US" sz="934">
                <a:solidFill>
                  <a:srgbClr val="FFFFFF"/>
                </a:solidFill>
                <a:latin typeface="Open Sans Bold"/>
              </a:rPr>
              <a:t>A BRIEF</a:t>
            </a:r>
          </a:p>
          <a:p>
            <a:pPr algn="ctr">
              <a:lnSpc>
                <a:spcPts val="1308"/>
              </a:lnSpc>
            </a:pPr>
            <a:r>
              <a:rPr lang="en-US" sz="934">
                <a:solidFill>
                  <a:srgbClr val="FFFFFF"/>
                </a:solidFill>
                <a:latin typeface="Open Sans Bold"/>
              </a:rPr>
              <a:t>HISTORY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51761" y="3186367"/>
            <a:ext cx="5167999" cy="516799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EFE">
                <a:alpha val="1490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644137" y="4262368"/>
            <a:ext cx="3183247" cy="3015996"/>
          </a:xfrm>
          <a:custGeom>
            <a:avLst/>
            <a:gdLst/>
            <a:ahLst/>
            <a:cxnLst/>
            <a:rect l="l" t="t" r="r" b="b"/>
            <a:pathLst>
              <a:path w="3183247" h="3015996">
                <a:moveTo>
                  <a:pt x="0" y="0"/>
                </a:moveTo>
                <a:lnTo>
                  <a:pt x="3183247" y="0"/>
                </a:lnTo>
                <a:lnTo>
                  <a:pt x="3183247" y="3015997"/>
                </a:lnTo>
                <a:lnTo>
                  <a:pt x="0" y="3015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8" name="Group 8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10" name="Group 10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12" name="Freeform 12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5" name="Group 15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6" name="Freeform 16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Freeform 19"/>
          <p:cNvSpPr/>
          <p:nvPr/>
        </p:nvSpPr>
        <p:spPr>
          <a:xfrm>
            <a:off x="3147908" y="1864941"/>
            <a:ext cx="1909305" cy="8678659"/>
          </a:xfrm>
          <a:custGeom>
            <a:avLst/>
            <a:gdLst/>
            <a:ahLst/>
            <a:cxnLst/>
            <a:rect l="l" t="t" r="r" b="b"/>
            <a:pathLst>
              <a:path w="1909305" h="8678659">
                <a:moveTo>
                  <a:pt x="0" y="0"/>
                </a:moveTo>
                <a:lnTo>
                  <a:pt x="1909304" y="0"/>
                </a:lnTo>
                <a:lnTo>
                  <a:pt x="1909304" y="8678659"/>
                </a:lnTo>
                <a:lnTo>
                  <a:pt x="0" y="86786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993956" y="5570858"/>
            <a:ext cx="6276780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spc="-1">
                <a:solidFill>
                  <a:srgbClr val="2DD8DD"/>
                </a:solidFill>
                <a:latin typeface="Arial"/>
              </a:rPr>
              <a:t>Established in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993956" y="4786312"/>
            <a:ext cx="220136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0"/>
              </a:lnSpc>
            </a:pPr>
            <a:r>
              <a:rPr lang="en-US" sz="3700" spc="0">
                <a:solidFill>
                  <a:srgbClr val="FFFFFF"/>
                </a:solidFill>
                <a:latin typeface="Arial"/>
              </a:rPr>
              <a:t>Start 1994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509200" y="4486088"/>
            <a:ext cx="4883040" cy="2379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20"/>
              </a:lnSpc>
            </a:pPr>
            <a:r>
              <a:rPr lang="en-US" sz="10400">
                <a:solidFill>
                  <a:srgbClr val="BFBFBF"/>
                </a:solidFill>
                <a:latin typeface="Arial"/>
              </a:rPr>
              <a:t>Jakarta.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4" name="Group 4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6" name="Group 6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8" name="Freeform 8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1" name="Group 11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2" name="Freeform 12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3824865" y="2400566"/>
            <a:ext cx="1696352" cy="1892722"/>
          </a:xfrm>
          <a:custGeom>
            <a:avLst/>
            <a:gdLst/>
            <a:ahLst/>
            <a:cxnLst/>
            <a:rect l="l" t="t" r="r" b="b"/>
            <a:pathLst>
              <a:path w="1696352" h="1892722">
                <a:moveTo>
                  <a:pt x="0" y="0"/>
                </a:moveTo>
                <a:lnTo>
                  <a:pt x="1696352" y="0"/>
                </a:lnTo>
                <a:lnTo>
                  <a:pt x="1696352" y="1892722"/>
                </a:lnTo>
                <a:lnTo>
                  <a:pt x="0" y="18927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5400000">
            <a:off x="8901389" y="4869918"/>
            <a:ext cx="1032385" cy="547164"/>
          </a:xfrm>
          <a:custGeom>
            <a:avLst/>
            <a:gdLst/>
            <a:ahLst/>
            <a:cxnLst/>
            <a:rect l="l" t="t" r="r" b="b"/>
            <a:pathLst>
              <a:path w="1032385" h="547164">
                <a:moveTo>
                  <a:pt x="0" y="0"/>
                </a:moveTo>
                <a:lnTo>
                  <a:pt x="1032386" y="0"/>
                </a:lnTo>
                <a:lnTo>
                  <a:pt x="1032386" y="547164"/>
                </a:lnTo>
                <a:lnTo>
                  <a:pt x="0" y="5471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422186" y="6223879"/>
            <a:ext cx="2501710" cy="2038894"/>
          </a:xfrm>
          <a:custGeom>
            <a:avLst/>
            <a:gdLst/>
            <a:ahLst/>
            <a:cxnLst/>
            <a:rect l="l" t="t" r="r" b="b"/>
            <a:pathLst>
              <a:path w="2501710" h="2038894">
                <a:moveTo>
                  <a:pt x="0" y="0"/>
                </a:moveTo>
                <a:lnTo>
                  <a:pt x="2501710" y="0"/>
                </a:lnTo>
                <a:lnTo>
                  <a:pt x="2501710" y="2038894"/>
                </a:lnTo>
                <a:lnTo>
                  <a:pt x="0" y="20388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69330" y="3264588"/>
            <a:ext cx="720094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3000">
                <a:solidFill>
                  <a:srgbClr val="FFFFFF"/>
                </a:solidFill>
                <a:latin typeface="Arial"/>
              </a:rPr>
              <a:t>Providing X-ray Films as our main product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69330" y="7160987"/>
            <a:ext cx="720094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3000">
                <a:solidFill>
                  <a:srgbClr val="FFFFFF"/>
                </a:solidFill>
                <a:latin typeface="Arial"/>
              </a:rPr>
              <a:t>Providing Chinese X-ray Systems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69330" y="2708752"/>
            <a:ext cx="220136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0"/>
              </a:lnSpc>
            </a:pPr>
            <a:r>
              <a:rPr lang="en-US" sz="3700" spc="0">
                <a:solidFill>
                  <a:srgbClr val="FFFFFF"/>
                </a:solidFill>
                <a:latin typeface="Arial"/>
              </a:rPr>
              <a:t>Start 1994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69330" y="6605151"/>
            <a:ext cx="220136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0"/>
              </a:lnSpc>
            </a:pPr>
            <a:r>
              <a:rPr lang="en-US" sz="3700" spc="0">
                <a:solidFill>
                  <a:srgbClr val="FFFFFF"/>
                </a:solidFill>
                <a:latin typeface="Arial"/>
              </a:rPr>
              <a:t>Start 2000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4" name="Group 4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6" name="Group 6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8" name="Freeform 8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1" name="Group 11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2" name="Freeform 12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Stationary Product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135235" y="8491741"/>
            <a:ext cx="2011300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8" name="AutoShape 18"/>
          <p:cNvSpPr/>
          <p:nvPr/>
        </p:nvSpPr>
        <p:spPr>
          <a:xfrm>
            <a:off x="5545050" y="8506029"/>
            <a:ext cx="1947068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9" name="AutoShape 19"/>
          <p:cNvSpPr/>
          <p:nvPr/>
        </p:nvSpPr>
        <p:spPr>
          <a:xfrm>
            <a:off x="8161971" y="8530060"/>
            <a:ext cx="2070931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0" name="AutoShape 20"/>
          <p:cNvSpPr/>
          <p:nvPr/>
        </p:nvSpPr>
        <p:spPr>
          <a:xfrm>
            <a:off x="-2788" y="2784322"/>
            <a:ext cx="8488964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1" name="AutoShape 21"/>
          <p:cNvSpPr/>
          <p:nvPr/>
        </p:nvSpPr>
        <p:spPr>
          <a:xfrm>
            <a:off x="11195147" y="8544348"/>
            <a:ext cx="8488964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2" name="AutoShape 22"/>
          <p:cNvSpPr/>
          <p:nvPr/>
        </p:nvSpPr>
        <p:spPr>
          <a:xfrm>
            <a:off x="10584700" y="3602849"/>
            <a:ext cx="1947068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AutoShape 23"/>
          <p:cNvSpPr/>
          <p:nvPr/>
        </p:nvSpPr>
        <p:spPr>
          <a:xfrm>
            <a:off x="13205680" y="3602849"/>
            <a:ext cx="1947068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4" name="AutoShape 24"/>
          <p:cNvSpPr/>
          <p:nvPr/>
        </p:nvSpPr>
        <p:spPr>
          <a:xfrm>
            <a:off x="15441030" y="4536744"/>
            <a:ext cx="14852" cy="55427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5" name="AutoShape 25"/>
          <p:cNvSpPr/>
          <p:nvPr/>
        </p:nvSpPr>
        <p:spPr>
          <a:xfrm flipH="1">
            <a:off x="13248111" y="6160185"/>
            <a:ext cx="1947068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6" name="AutoShape 26"/>
          <p:cNvSpPr/>
          <p:nvPr/>
        </p:nvSpPr>
        <p:spPr>
          <a:xfrm flipH="1">
            <a:off x="10982748" y="6169337"/>
            <a:ext cx="164814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7" name="AutoShape 27"/>
          <p:cNvSpPr/>
          <p:nvPr/>
        </p:nvSpPr>
        <p:spPr>
          <a:xfrm flipH="1">
            <a:off x="8133558" y="6136153"/>
            <a:ext cx="1975481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8" name="Freeform 28"/>
          <p:cNvSpPr/>
          <p:nvPr/>
        </p:nvSpPr>
        <p:spPr>
          <a:xfrm>
            <a:off x="9845819" y="1911235"/>
            <a:ext cx="738881" cy="534950"/>
          </a:xfrm>
          <a:custGeom>
            <a:avLst/>
            <a:gdLst/>
            <a:ahLst/>
            <a:cxnLst/>
            <a:rect l="l" t="t" r="r" b="b"/>
            <a:pathLst>
              <a:path w="738881" h="534950">
                <a:moveTo>
                  <a:pt x="0" y="0"/>
                </a:moveTo>
                <a:lnTo>
                  <a:pt x="738881" y="0"/>
                </a:lnTo>
                <a:lnTo>
                  <a:pt x="738881" y="534950"/>
                </a:lnTo>
                <a:lnTo>
                  <a:pt x="0" y="534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2578480" y="1671857"/>
            <a:ext cx="627199" cy="548799"/>
          </a:xfrm>
          <a:custGeom>
            <a:avLst/>
            <a:gdLst/>
            <a:ahLst/>
            <a:cxnLst/>
            <a:rect l="l" t="t" r="r" b="b"/>
            <a:pathLst>
              <a:path w="627199" h="548799">
                <a:moveTo>
                  <a:pt x="0" y="0"/>
                </a:moveTo>
                <a:lnTo>
                  <a:pt x="627200" y="0"/>
                </a:lnTo>
                <a:lnTo>
                  <a:pt x="627200" y="548799"/>
                </a:lnTo>
                <a:lnTo>
                  <a:pt x="0" y="54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4946921" y="1671857"/>
            <a:ext cx="825052" cy="597338"/>
          </a:xfrm>
          <a:custGeom>
            <a:avLst/>
            <a:gdLst/>
            <a:ahLst/>
            <a:cxnLst/>
            <a:rect l="l" t="t" r="r" b="b"/>
            <a:pathLst>
              <a:path w="825052" h="597338">
                <a:moveTo>
                  <a:pt x="0" y="0"/>
                </a:moveTo>
                <a:lnTo>
                  <a:pt x="825052" y="0"/>
                </a:lnTo>
                <a:lnTo>
                  <a:pt x="825052" y="597338"/>
                </a:lnTo>
                <a:lnTo>
                  <a:pt x="0" y="5973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6302920" y="5177349"/>
            <a:ext cx="930640" cy="673783"/>
          </a:xfrm>
          <a:custGeom>
            <a:avLst/>
            <a:gdLst/>
            <a:ahLst/>
            <a:cxnLst/>
            <a:rect l="l" t="t" r="r" b="b"/>
            <a:pathLst>
              <a:path w="930640" h="673783">
                <a:moveTo>
                  <a:pt x="0" y="0"/>
                </a:moveTo>
                <a:lnTo>
                  <a:pt x="930640" y="0"/>
                </a:lnTo>
                <a:lnTo>
                  <a:pt x="930640" y="673783"/>
                </a:lnTo>
                <a:lnTo>
                  <a:pt x="0" y="6737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2715958" y="4429022"/>
            <a:ext cx="574298" cy="662188"/>
          </a:xfrm>
          <a:custGeom>
            <a:avLst/>
            <a:gdLst/>
            <a:ahLst/>
            <a:cxnLst/>
            <a:rect l="l" t="t" r="r" b="b"/>
            <a:pathLst>
              <a:path w="574298" h="662188">
                <a:moveTo>
                  <a:pt x="0" y="0"/>
                </a:moveTo>
                <a:lnTo>
                  <a:pt x="574298" y="0"/>
                </a:lnTo>
                <a:lnTo>
                  <a:pt x="574298" y="662188"/>
                </a:lnTo>
                <a:lnTo>
                  <a:pt x="0" y="6621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0117178" y="4176898"/>
            <a:ext cx="737919" cy="1043628"/>
          </a:xfrm>
          <a:custGeom>
            <a:avLst/>
            <a:gdLst/>
            <a:ahLst/>
            <a:cxnLst/>
            <a:rect l="l" t="t" r="r" b="b"/>
            <a:pathLst>
              <a:path w="737919" h="1043628">
                <a:moveTo>
                  <a:pt x="0" y="0"/>
                </a:moveTo>
                <a:lnTo>
                  <a:pt x="737919" y="0"/>
                </a:lnTo>
                <a:lnTo>
                  <a:pt x="737919" y="1043628"/>
                </a:lnTo>
                <a:lnTo>
                  <a:pt x="0" y="1043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7558772" y="4311002"/>
            <a:ext cx="570163" cy="775421"/>
          </a:xfrm>
          <a:custGeom>
            <a:avLst/>
            <a:gdLst/>
            <a:ahLst/>
            <a:cxnLst/>
            <a:rect l="l" t="t" r="r" b="b"/>
            <a:pathLst>
              <a:path w="570163" h="775421">
                <a:moveTo>
                  <a:pt x="0" y="0"/>
                </a:moveTo>
                <a:lnTo>
                  <a:pt x="570163" y="0"/>
                </a:lnTo>
                <a:lnTo>
                  <a:pt x="570163" y="775421"/>
                </a:lnTo>
                <a:lnTo>
                  <a:pt x="0" y="7754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320" t="-31583" r="-31508" b="-23185"/>
            </a:stretch>
          </a:blipFill>
        </p:spPr>
      </p:sp>
      <p:sp>
        <p:nvSpPr>
          <p:cNvPr id="35" name="AutoShape 35"/>
          <p:cNvSpPr/>
          <p:nvPr/>
        </p:nvSpPr>
        <p:spPr>
          <a:xfrm flipH="1" flipV="1">
            <a:off x="5658372" y="6136153"/>
            <a:ext cx="1892390" cy="16021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6" name="AutoShape 36"/>
          <p:cNvSpPr/>
          <p:nvPr/>
        </p:nvSpPr>
        <p:spPr>
          <a:xfrm flipH="1">
            <a:off x="3165372" y="6152174"/>
            <a:ext cx="1947068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7" name="Freeform 37"/>
          <p:cNvSpPr/>
          <p:nvPr/>
        </p:nvSpPr>
        <p:spPr>
          <a:xfrm>
            <a:off x="4948413" y="4265193"/>
            <a:ext cx="845132" cy="543101"/>
          </a:xfrm>
          <a:custGeom>
            <a:avLst/>
            <a:gdLst/>
            <a:ahLst/>
            <a:cxnLst/>
            <a:rect l="l" t="t" r="r" b="b"/>
            <a:pathLst>
              <a:path w="845132" h="543101">
                <a:moveTo>
                  <a:pt x="0" y="0"/>
                </a:moveTo>
                <a:lnTo>
                  <a:pt x="845132" y="0"/>
                </a:lnTo>
                <a:lnTo>
                  <a:pt x="845132" y="543102"/>
                </a:lnTo>
                <a:lnTo>
                  <a:pt x="0" y="5431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4992" t="-22040" r="-21168" b="-38782"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2420095" y="9019869"/>
            <a:ext cx="464860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2020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229068" y="9019869"/>
            <a:ext cx="449215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2022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679720" y="9027880"/>
            <a:ext cx="449215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2022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162520" y="3833750"/>
            <a:ext cx="422179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2010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537664" y="9027880"/>
            <a:ext cx="445085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2023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13028" y="2760510"/>
            <a:ext cx="1839749" cy="58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Providing Chinese </a:t>
            </a:r>
          </a:p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HF X-ray Systems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715958" y="3833750"/>
            <a:ext cx="404656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2014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932054" y="2385220"/>
            <a:ext cx="2033616" cy="88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Certifiied as the 1st </a:t>
            </a:r>
          </a:p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Radiation </a:t>
            </a:r>
          </a:p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Test Agency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5243270" y="3833934"/>
            <a:ext cx="395519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2017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273836" y="2431120"/>
            <a:ext cx="1961673" cy="88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Providing Chinesse-Germany Robotic X-ray Systems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5254672" y="6416258"/>
            <a:ext cx="402028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2018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4804094" y="5052918"/>
            <a:ext cx="1303575" cy="88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Selling Chinesse CT-SCAN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717362" y="6432279"/>
            <a:ext cx="402028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2018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336650" y="6416258"/>
            <a:ext cx="402028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2018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858228" y="5222597"/>
            <a:ext cx="2468687" cy="58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Certifiied ISO9001,</a:t>
            </a:r>
          </a:p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 ISO14001, and ISO45001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9565751" y="5162623"/>
            <a:ext cx="2037899" cy="58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Providing Germany  </a:t>
            </a:r>
          </a:p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Digital X-ray System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850550" y="5162623"/>
            <a:ext cx="2037899" cy="58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Providing </a:t>
            </a:r>
          </a:p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Digital X-ray System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637141" y="6432279"/>
            <a:ext cx="402028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2018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147336" y="6416258"/>
            <a:ext cx="405032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2019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236112" y="4938971"/>
            <a:ext cx="2160838" cy="88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Expanding Holdiing </a:t>
            </a:r>
          </a:p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Business System </a:t>
            </a:r>
          </a:p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Putra Perkasa Group)</a:t>
            </a:r>
          </a:p>
        </p:txBody>
      </p:sp>
      <p:sp>
        <p:nvSpPr>
          <p:cNvPr id="58" name="AutoShape 58"/>
          <p:cNvSpPr/>
          <p:nvPr/>
        </p:nvSpPr>
        <p:spPr>
          <a:xfrm>
            <a:off x="2855733" y="6692847"/>
            <a:ext cx="0" cy="69146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59" name="TextBox 59"/>
          <p:cNvSpPr txBox="1"/>
          <p:nvPr/>
        </p:nvSpPr>
        <p:spPr>
          <a:xfrm>
            <a:off x="2669238" y="6375064"/>
            <a:ext cx="405032" cy="27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2"/>
              </a:lnSpc>
            </a:pPr>
            <a:r>
              <a:rPr lang="en-US" sz="1566">
                <a:solidFill>
                  <a:srgbClr val="FFFFFF"/>
                </a:solidFill>
                <a:latin typeface="Josefin Sans"/>
              </a:rPr>
              <a:t>2019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730422" y="4926208"/>
            <a:ext cx="228266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Expanding Business to </a:t>
            </a:r>
          </a:p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Medical Manufacture </a:t>
            </a:r>
          </a:p>
          <a:p>
            <a:pPr algn="ctr">
              <a:lnSpc>
                <a:spcPts val="2354"/>
              </a:lnSpc>
            </a:pPr>
            <a:r>
              <a:rPr lang="en-US" sz="1681">
                <a:solidFill>
                  <a:srgbClr val="FFFFFF"/>
                </a:solidFill>
                <a:latin typeface="Josefin Sans Semi-Bold"/>
              </a:rPr>
              <a:t>&amp; Clinic Company</a:t>
            </a:r>
          </a:p>
          <a:p>
            <a:pPr algn="ctr">
              <a:lnSpc>
                <a:spcPts val="2354"/>
              </a:lnSpc>
            </a:pPr>
            <a:endParaRPr lang="en-US" sz="1681">
              <a:solidFill>
                <a:srgbClr val="FFFFFF"/>
              </a:solidFill>
              <a:latin typeface="Josefin Sans Semi-Bold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1599849" y="7494401"/>
            <a:ext cx="2543811" cy="58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Certifiied  as the Medical Calibration Agency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5198163" y="8358671"/>
            <a:ext cx="345631" cy="342779"/>
            <a:chOff x="0" y="0"/>
            <a:chExt cx="819563" cy="8128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5198163" y="5980785"/>
            <a:ext cx="345631" cy="342779"/>
            <a:chOff x="0" y="0"/>
            <a:chExt cx="819563" cy="8128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7696683" y="8358671"/>
            <a:ext cx="345631" cy="342779"/>
            <a:chOff x="0" y="0"/>
            <a:chExt cx="819563" cy="8128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696683" y="5964764"/>
            <a:ext cx="345631" cy="342779"/>
            <a:chOff x="0" y="0"/>
            <a:chExt cx="819563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0509466" y="8358671"/>
            <a:ext cx="345631" cy="342779"/>
            <a:chOff x="0" y="0"/>
            <a:chExt cx="819563" cy="81280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0411884" y="5980785"/>
            <a:ext cx="345631" cy="342779"/>
            <a:chOff x="0" y="0"/>
            <a:chExt cx="819563" cy="8128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2830292" y="5980785"/>
            <a:ext cx="345631" cy="342779"/>
            <a:chOff x="0" y="0"/>
            <a:chExt cx="819563" cy="81280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5305744" y="5980785"/>
            <a:ext cx="345631" cy="342779"/>
            <a:chOff x="0" y="0"/>
            <a:chExt cx="819563" cy="812800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5305744" y="3431460"/>
            <a:ext cx="345631" cy="342779"/>
            <a:chOff x="0" y="0"/>
            <a:chExt cx="819563" cy="8128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2745471" y="3431460"/>
            <a:ext cx="345631" cy="342779"/>
            <a:chOff x="0" y="0"/>
            <a:chExt cx="819563" cy="812800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0066253" y="3431460"/>
            <a:ext cx="345631" cy="342779"/>
            <a:chOff x="0" y="0"/>
            <a:chExt cx="819563" cy="812800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4" name="TextBox 94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2741979" y="8358671"/>
            <a:ext cx="345631" cy="342779"/>
            <a:chOff x="0" y="0"/>
            <a:chExt cx="819563" cy="812800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7" name="TextBox 97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2741979" y="5917985"/>
            <a:ext cx="345631" cy="342779"/>
            <a:chOff x="0" y="0"/>
            <a:chExt cx="819563" cy="812800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819563" cy="812800"/>
            </a:xfrm>
            <a:custGeom>
              <a:avLst/>
              <a:gdLst/>
              <a:ahLst/>
              <a:cxnLst/>
              <a:rect l="l" t="t" r="r" b="b"/>
              <a:pathLst>
                <a:path w="819563" h="812800">
                  <a:moveTo>
                    <a:pt x="409782" y="0"/>
                  </a:moveTo>
                  <a:cubicBezTo>
                    <a:pt x="183466" y="0"/>
                    <a:pt x="0" y="181951"/>
                    <a:pt x="0" y="406400"/>
                  </a:cubicBezTo>
                  <a:cubicBezTo>
                    <a:pt x="0" y="630849"/>
                    <a:pt x="183466" y="812800"/>
                    <a:pt x="409782" y="812800"/>
                  </a:cubicBezTo>
                  <a:cubicBezTo>
                    <a:pt x="636098" y="812800"/>
                    <a:pt x="819563" y="630849"/>
                    <a:pt x="819563" y="406400"/>
                  </a:cubicBezTo>
                  <a:cubicBezTo>
                    <a:pt x="819563" y="181951"/>
                    <a:pt x="636098" y="0"/>
                    <a:pt x="409782" y="0"/>
                  </a:cubicBezTo>
                  <a:lnTo>
                    <a:pt x="409782" y="0"/>
                  </a:lnTo>
                  <a:close/>
                </a:path>
              </a:pathLst>
            </a:custGeom>
            <a:solidFill>
              <a:srgbClr val="FFFFFF"/>
            </a:solidFill>
            <a:ln w="1238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0" name="TextBox 100"/>
            <p:cNvSpPr txBox="1"/>
            <p:nvPr/>
          </p:nvSpPr>
          <p:spPr>
            <a:xfrm>
              <a:off x="76834" y="28575"/>
              <a:ext cx="66589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4013086" y="7346207"/>
            <a:ext cx="2819910" cy="88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Certifiied Comittee National Acreditaion </a:t>
            </a:r>
          </a:p>
          <a:p>
            <a:pPr algn="ctr">
              <a:lnSpc>
                <a:spcPts val="2354"/>
              </a:lnSpc>
            </a:pPr>
            <a:r>
              <a:rPr lang="en-US" sz="1682">
                <a:solidFill>
                  <a:srgbClr val="FFFFFF"/>
                </a:solidFill>
                <a:latin typeface="Josefin Sans Semi-Bold"/>
              </a:rPr>
              <a:t> (KAN)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6470579" y="7355732"/>
            <a:ext cx="2743957" cy="85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</a:pPr>
            <a:r>
              <a:rPr lang="en-US" sz="1636">
                <a:solidFill>
                  <a:srgbClr val="FFFFFF"/>
                </a:solidFill>
                <a:latin typeface="Josefin Sans Semi-Bold"/>
              </a:rPr>
              <a:t>Company Appreciated </a:t>
            </a:r>
          </a:p>
          <a:p>
            <a:pPr algn="ctr">
              <a:lnSpc>
                <a:spcPts val="2291"/>
              </a:lnSpc>
            </a:pPr>
            <a:r>
              <a:rPr lang="en-US" sz="1636">
                <a:solidFill>
                  <a:srgbClr val="FFFFFF"/>
                </a:solidFill>
                <a:latin typeface="Josefin Sans Semi-Bold"/>
              </a:rPr>
              <a:t>by Indonesian Ministry of Nuclear Agency (BAPETEN)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9164805" y="7319785"/>
            <a:ext cx="2902888" cy="918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1731">
                <a:solidFill>
                  <a:srgbClr val="FFFFFF"/>
                </a:solidFill>
                <a:latin typeface="Josefin Sans Semi-Bold"/>
              </a:rPr>
              <a:t>Integrated </a:t>
            </a:r>
          </a:p>
          <a:p>
            <a:pPr algn="ctr">
              <a:lnSpc>
                <a:spcPts val="2424"/>
              </a:lnSpc>
            </a:pPr>
            <a:r>
              <a:rPr lang="en-US" sz="1731">
                <a:solidFill>
                  <a:srgbClr val="FFFFFF"/>
                </a:solidFill>
                <a:latin typeface="Josefin Sans Semi-Bold"/>
              </a:rPr>
              <a:t>by application sytems </a:t>
            </a:r>
          </a:p>
          <a:p>
            <a:pPr algn="ctr">
              <a:lnSpc>
                <a:spcPts val="2424"/>
              </a:lnSpc>
            </a:pPr>
            <a:r>
              <a:rPr lang="en-US" sz="1731">
                <a:solidFill>
                  <a:srgbClr val="FFFFFF"/>
                </a:solidFill>
                <a:latin typeface="Josefin Sans Semi-Bold"/>
              </a:rPr>
              <a:t>for the whole companies 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1" name="Freeform 11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0409518" y="3086100"/>
            <a:ext cx="3920282" cy="4114800"/>
          </a:xfrm>
          <a:custGeom>
            <a:avLst/>
            <a:gdLst/>
            <a:ahLst/>
            <a:cxnLst/>
            <a:rect l="l" t="t" r="r" b="b"/>
            <a:pathLst>
              <a:path w="3920282" h="4114800">
                <a:moveTo>
                  <a:pt x="0" y="0"/>
                </a:moveTo>
                <a:lnTo>
                  <a:pt x="3920282" y="0"/>
                </a:lnTo>
                <a:lnTo>
                  <a:pt x="39202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913098" y="2823849"/>
            <a:ext cx="533844" cy="524502"/>
          </a:xfrm>
          <a:custGeom>
            <a:avLst/>
            <a:gdLst/>
            <a:ahLst/>
            <a:cxnLst/>
            <a:rect l="l" t="t" r="r" b="b"/>
            <a:pathLst>
              <a:path w="533844" h="524502">
                <a:moveTo>
                  <a:pt x="0" y="0"/>
                </a:moveTo>
                <a:lnTo>
                  <a:pt x="533844" y="0"/>
                </a:lnTo>
                <a:lnTo>
                  <a:pt x="533844" y="524502"/>
                </a:lnTo>
                <a:lnTo>
                  <a:pt x="0" y="524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46840" y="4826622"/>
            <a:ext cx="7200945" cy="937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6"/>
              </a:lnSpc>
            </a:pPr>
            <a:r>
              <a:rPr lang="en-US" sz="2600">
                <a:solidFill>
                  <a:srgbClr val="FFFFFF"/>
                </a:solidFill>
                <a:latin typeface="Arial"/>
              </a:rPr>
              <a:t>We have had verification by the National Agency regarding company quality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479905" y="3610602"/>
            <a:ext cx="1096098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  <a:spcBef>
                <a:spcPct val="0"/>
              </a:spcBef>
            </a:pPr>
            <a:r>
              <a:rPr lang="en-US" sz="2749" spc="-2">
                <a:solidFill>
                  <a:srgbClr val="000000"/>
                </a:solidFill>
                <a:latin typeface="Gotham Bold"/>
              </a:rPr>
              <a:t>ISO 9001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176816" y="5629275"/>
            <a:ext cx="1096098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2749">
                <a:solidFill>
                  <a:srgbClr val="000000"/>
                </a:solidFill>
                <a:latin typeface="Gotham Bold"/>
              </a:rPr>
              <a:t>KAN</a:t>
            </a:r>
          </a:p>
          <a:p>
            <a:pPr algn="ctr">
              <a:lnSpc>
                <a:spcPts val="3299"/>
              </a:lnSpc>
              <a:spcBef>
                <a:spcPct val="0"/>
              </a:spcBef>
            </a:pPr>
            <a:r>
              <a:rPr lang="en-US" sz="2749" spc="-2">
                <a:solidFill>
                  <a:srgbClr val="000000"/>
                </a:solidFill>
                <a:latin typeface="Gotham Bold"/>
              </a:rPr>
              <a:t>ISO 17025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25439" y="5469114"/>
            <a:ext cx="10960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9"/>
              </a:lnSpc>
              <a:spcBef>
                <a:spcPct val="0"/>
              </a:spcBef>
            </a:pPr>
            <a:r>
              <a:rPr lang="en-US" sz="1949" spc="-1">
                <a:solidFill>
                  <a:srgbClr val="000000"/>
                </a:solidFill>
                <a:latin typeface="Gotham Bold"/>
              </a:rPr>
              <a:t>ISO 45001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055530" y="4124952"/>
            <a:ext cx="10960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9"/>
              </a:lnSpc>
              <a:spcBef>
                <a:spcPct val="0"/>
              </a:spcBef>
            </a:pPr>
            <a:r>
              <a:rPr lang="en-US" sz="1949" spc="-1">
                <a:solidFill>
                  <a:srgbClr val="000000"/>
                </a:solidFill>
                <a:latin typeface="Gotham Bold"/>
              </a:rPr>
              <a:t>ISO 14001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86931" y="1050997"/>
            <a:ext cx="4440126" cy="678080"/>
            <a:chOff x="0" y="0"/>
            <a:chExt cx="5920168" cy="90410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5920168" cy="904107"/>
              <a:chOff x="0" y="0"/>
              <a:chExt cx="2552408" cy="38979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552408" cy="389795"/>
              </a:xfrm>
              <a:custGeom>
                <a:avLst/>
                <a:gdLst/>
                <a:ahLst/>
                <a:cxnLst/>
                <a:rect l="l" t="t" r="r" b="b"/>
                <a:pathLst>
                  <a:path w="2552408" h="389795">
                    <a:moveTo>
                      <a:pt x="2349208" y="0"/>
                    </a:moveTo>
                    <a:cubicBezTo>
                      <a:pt x="2461432" y="0"/>
                      <a:pt x="2552408" y="87259"/>
                      <a:pt x="2552408" y="194897"/>
                    </a:cubicBezTo>
                    <a:cubicBezTo>
                      <a:pt x="2552408" y="302536"/>
                      <a:pt x="2461432" y="389795"/>
                      <a:pt x="2349208" y="389795"/>
                    </a:cubicBezTo>
                    <a:lnTo>
                      <a:pt x="203200" y="389795"/>
                    </a:lnTo>
                    <a:cubicBezTo>
                      <a:pt x="90976" y="389795"/>
                      <a:pt x="0" y="302536"/>
                      <a:pt x="0" y="194897"/>
                    </a:cubicBezTo>
                    <a:cubicBezTo>
                      <a:pt x="0" y="8725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0"/>
                <a:ext cx="2552408" cy="389795"/>
              </a:xfrm>
              <a:prstGeom prst="rect">
                <a:avLst/>
              </a:prstGeom>
            </p:spPr>
            <p:txBody>
              <a:bodyPr lIns="91718" tIns="91718" rIns="91718" bIns="91718" rtlCol="0" anchor="ctr"/>
              <a:lstStyle/>
              <a:p>
                <a:pPr algn="ctr">
                  <a:lnSpc>
                    <a:spcPts val="2551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70990" y="129125"/>
              <a:ext cx="630270" cy="630270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485289" y="111986"/>
                    </a:lnTo>
                    <a:lnTo>
                      <a:pt x="609600" y="54447"/>
                    </a:lnTo>
                    <a:lnTo>
                      <a:pt x="621927" y="190873"/>
                    </a:lnTo>
                    <a:lnTo>
                      <a:pt x="758353" y="203200"/>
                    </a:lnTo>
                    <a:lnTo>
                      <a:pt x="700814" y="327511"/>
                    </a:lnTo>
                    <a:lnTo>
                      <a:pt x="812800" y="406400"/>
                    </a:lnTo>
                    <a:lnTo>
                      <a:pt x="700814" y="485289"/>
                    </a:lnTo>
                    <a:lnTo>
                      <a:pt x="758353" y="609600"/>
                    </a:lnTo>
                    <a:lnTo>
                      <a:pt x="621927" y="621927"/>
                    </a:lnTo>
                    <a:lnTo>
                      <a:pt x="609600" y="758353"/>
                    </a:lnTo>
                    <a:lnTo>
                      <a:pt x="485289" y="700814"/>
                    </a:lnTo>
                    <a:lnTo>
                      <a:pt x="406400" y="812800"/>
                    </a:lnTo>
                    <a:lnTo>
                      <a:pt x="327511" y="700814"/>
                    </a:lnTo>
                    <a:lnTo>
                      <a:pt x="203200" y="758353"/>
                    </a:lnTo>
                    <a:lnTo>
                      <a:pt x="190873" y="621927"/>
                    </a:lnTo>
                    <a:lnTo>
                      <a:pt x="54447" y="609600"/>
                    </a:lnTo>
                    <a:lnTo>
                      <a:pt x="111986" y="485289"/>
                    </a:lnTo>
                    <a:lnTo>
                      <a:pt x="0" y="406400"/>
                    </a:lnTo>
                    <a:lnTo>
                      <a:pt x="111986" y="327511"/>
                    </a:lnTo>
                    <a:lnTo>
                      <a:pt x="54447" y="203200"/>
                    </a:lnTo>
                    <a:lnTo>
                      <a:pt x="190873" y="190873"/>
                    </a:lnTo>
                    <a:lnTo>
                      <a:pt x="203200" y="54447"/>
                    </a:lnTo>
                    <a:lnTo>
                      <a:pt x="327511" y="111986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27000" y="127000"/>
                <a:ext cx="558800" cy="558800"/>
              </a:xfrm>
              <a:prstGeom prst="rect">
                <a:avLst/>
              </a:prstGeom>
            </p:spPr>
            <p:txBody>
              <a:bodyPr lIns="91718" tIns="91718" rIns="91718" bIns="91718" rtlCol="0" anchor="ctr"/>
              <a:lstStyle/>
              <a:p>
                <a:pPr algn="ctr">
                  <a:lnSpc>
                    <a:spcPts val="2551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117608" y="235825"/>
              <a:ext cx="4802560" cy="458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59"/>
                </a:lnSpc>
              </a:pPr>
              <a:r>
                <a:rPr lang="en-US" sz="2399" spc="-47">
                  <a:solidFill>
                    <a:srgbClr val="000000"/>
                  </a:solidFill>
                  <a:latin typeface="Helvetica World Bold"/>
                </a:rPr>
                <a:t>SRI INTAN PERKASA</a:t>
              </a:r>
            </a:p>
          </p:txBody>
        </p:sp>
      </p:grpSp>
      <p:pic>
        <p:nvPicPr>
          <p:cNvPr id="10" name="Picture 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 rot="-10800000">
            <a:off x="10576515" y="2510"/>
            <a:ext cx="7711485" cy="1028198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2844511" y="7946762"/>
            <a:ext cx="3175493" cy="972335"/>
            <a:chOff x="0" y="0"/>
            <a:chExt cx="446733" cy="1367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6733" cy="136790"/>
            </a:xfrm>
            <a:custGeom>
              <a:avLst/>
              <a:gdLst/>
              <a:ahLst/>
              <a:cxnLst/>
              <a:rect l="l" t="t" r="r" b="b"/>
              <a:pathLst>
                <a:path w="446733" h="136790">
                  <a:moveTo>
                    <a:pt x="68395" y="0"/>
                  </a:moveTo>
                  <a:lnTo>
                    <a:pt x="378338" y="0"/>
                  </a:lnTo>
                  <a:cubicBezTo>
                    <a:pt x="416111" y="0"/>
                    <a:pt x="446733" y="30621"/>
                    <a:pt x="446733" y="68395"/>
                  </a:cubicBezTo>
                  <a:lnTo>
                    <a:pt x="446733" y="68395"/>
                  </a:lnTo>
                  <a:cubicBezTo>
                    <a:pt x="446733" y="106168"/>
                    <a:pt x="416111" y="136790"/>
                    <a:pt x="378338" y="136790"/>
                  </a:cubicBezTo>
                  <a:lnTo>
                    <a:pt x="68395" y="136790"/>
                  </a:lnTo>
                  <a:cubicBezTo>
                    <a:pt x="30621" y="136790"/>
                    <a:pt x="0" y="106168"/>
                    <a:pt x="0" y="68395"/>
                  </a:cubicBezTo>
                  <a:lnTo>
                    <a:pt x="0" y="68395"/>
                  </a:lnTo>
                  <a:cubicBezTo>
                    <a:pt x="0" y="30621"/>
                    <a:pt x="30621" y="0"/>
                    <a:pt x="6839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446733" cy="184415"/>
            </a:xfrm>
            <a:prstGeom prst="rect">
              <a:avLst/>
            </a:prstGeom>
          </p:spPr>
          <p:txBody>
            <a:bodyPr lIns="71403" tIns="71403" rIns="71403" bIns="71403" rtlCol="0" anchor="ctr"/>
            <a:lstStyle/>
            <a:p>
              <a:pPr marL="0" lvl="0" indent="0" algn="ctr">
                <a:lnSpc>
                  <a:spcPts val="3148"/>
                </a:lnSpc>
                <a:spcBef>
                  <a:spcPct val="0"/>
                </a:spcBef>
              </a:pPr>
              <a:r>
                <a:rPr lang="en-US" sz="2248" u="none" strike="noStrike">
                  <a:solidFill>
                    <a:srgbClr val="000000"/>
                  </a:solidFill>
                  <a:latin typeface="Helvetica World Bold"/>
                </a:rPr>
                <a:t>CONTACT US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31" y="6403712"/>
            <a:ext cx="10575685" cy="3086100"/>
            <a:chOff x="0" y="0"/>
            <a:chExt cx="2785366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85365" cy="812800"/>
            </a:xfrm>
            <a:custGeom>
              <a:avLst/>
              <a:gdLst/>
              <a:ahLst/>
              <a:cxnLst/>
              <a:rect l="l" t="t" r="r" b="b"/>
              <a:pathLst>
                <a:path w="2785365" h="812800">
                  <a:moveTo>
                    <a:pt x="0" y="0"/>
                  </a:moveTo>
                  <a:lnTo>
                    <a:pt x="2785365" y="0"/>
                  </a:lnTo>
                  <a:lnTo>
                    <a:pt x="278536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785366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97896" y="2812859"/>
            <a:ext cx="7381555" cy="286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7"/>
              </a:lnSpc>
            </a:pPr>
            <a:r>
              <a:rPr lang="en-US" sz="11244">
                <a:solidFill>
                  <a:srgbClr val="FFFFFF"/>
                </a:solidFill>
                <a:latin typeface="Helvetica World Bold"/>
              </a:rPr>
              <a:t>OUR</a:t>
            </a:r>
          </a:p>
          <a:p>
            <a:pPr marL="0" lvl="0" indent="0" algn="ctr">
              <a:lnSpc>
                <a:spcPts val="9557"/>
              </a:lnSpc>
            </a:pPr>
            <a:r>
              <a:rPr lang="en-US" sz="11244">
                <a:solidFill>
                  <a:srgbClr val="FFFFFF"/>
                </a:solidFill>
                <a:latin typeface="Helvetica World Bold"/>
              </a:rPr>
              <a:t>CLIENT</a:t>
            </a:r>
          </a:p>
        </p:txBody>
      </p:sp>
      <p:sp>
        <p:nvSpPr>
          <p:cNvPr id="18" name="Freeform 18"/>
          <p:cNvSpPr/>
          <p:nvPr/>
        </p:nvSpPr>
        <p:spPr>
          <a:xfrm>
            <a:off x="867374" y="6713417"/>
            <a:ext cx="809063" cy="809063"/>
          </a:xfrm>
          <a:custGeom>
            <a:avLst/>
            <a:gdLst/>
            <a:ahLst/>
            <a:cxnLst/>
            <a:rect l="l" t="t" r="r" b="b"/>
            <a:pathLst>
              <a:path w="809063" h="809063">
                <a:moveTo>
                  <a:pt x="0" y="0"/>
                </a:moveTo>
                <a:lnTo>
                  <a:pt x="809062" y="0"/>
                </a:lnTo>
                <a:lnTo>
                  <a:pt x="809062" y="809063"/>
                </a:lnTo>
                <a:lnTo>
                  <a:pt x="0" y="8090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958295" y="7861018"/>
            <a:ext cx="741535" cy="856473"/>
          </a:xfrm>
          <a:custGeom>
            <a:avLst/>
            <a:gdLst/>
            <a:ahLst/>
            <a:cxnLst/>
            <a:rect l="l" t="t" r="r" b="b"/>
            <a:pathLst>
              <a:path w="741535" h="856473">
                <a:moveTo>
                  <a:pt x="0" y="0"/>
                </a:moveTo>
                <a:lnTo>
                  <a:pt x="741535" y="0"/>
                </a:lnTo>
                <a:lnTo>
                  <a:pt x="741535" y="856473"/>
                </a:lnTo>
                <a:lnTo>
                  <a:pt x="0" y="856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587528" y="6773760"/>
            <a:ext cx="1168816" cy="856473"/>
          </a:xfrm>
          <a:custGeom>
            <a:avLst/>
            <a:gdLst/>
            <a:ahLst/>
            <a:cxnLst/>
            <a:rect l="l" t="t" r="r" b="b"/>
            <a:pathLst>
              <a:path w="1168816" h="856473">
                <a:moveTo>
                  <a:pt x="0" y="0"/>
                </a:moveTo>
                <a:lnTo>
                  <a:pt x="1168815" y="0"/>
                </a:lnTo>
                <a:lnTo>
                  <a:pt x="1168815" y="856473"/>
                </a:lnTo>
                <a:lnTo>
                  <a:pt x="0" y="8564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771728" y="7879344"/>
            <a:ext cx="1028630" cy="663436"/>
          </a:xfrm>
          <a:custGeom>
            <a:avLst/>
            <a:gdLst/>
            <a:ahLst/>
            <a:cxnLst/>
            <a:rect l="l" t="t" r="r" b="b"/>
            <a:pathLst>
              <a:path w="1028630" h="663436">
                <a:moveTo>
                  <a:pt x="0" y="0"/>
                </a:moveTo>
                <a:lnTo>
                  <a:pt x="1028631" y="0"/>
                </a:lnTo>
                <a:lnTo>
                  <a:pt x="1028631" y="663437"/>
                </a:lnTo>
                <a:lnTo>
                  <a:pt x="0" y="6634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8254395" y="6791609"/>
            <a:ext cx="1059932" cy="856473"/>
          </a:xfrm>
          <a:custGeom>
            <a:avLst/>
            <a:gdLst/>
            <a:ahLst/>
            <a:cxnLst/>
            <a:rect l="l" t="t" r="r" b="b"/>
            <a:pathLst>
              <a:path w="1059932" h="856473">
                <a:moveTo>
                  <a:pt x="0" y="0"/>
                </a:moveTo>
                <a:lnTo>
                  <a:pt x="1059932" y="0"/>
                </a:lnTo>
                <a:lnTo>
                  <a:pt x="1059932" y="856472"/>
                </a:lnTo>
                <a:lnTo>
                  <a:pt x="0" y="8564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67374" y="7767798"/>
            <a:ext cx="878541" cy="886528"/>
          </a:xfrm>
          <a:custGeom>
            <a:avLst/>
            <a:gdLst/>
            <a:ahLst/>
            <a:cxnLst/>
            <a:rect l="l" t="t" r="r" b="b"/>
            <a:pathLst>
              <a:path w="878541" h="886528">
                <a:moveTo>
                  <a:pt x="0" y="0"/>
                </a:moveTo>
                <a:lnTo>
                  <a:pt x="878541" y="0"/>
                </a:lnTo>
                <a:lnTo>
                  <a:pt x="878541" y="886528"/>
                </a:lnTo>
                <a:lnTo>
                  <a:pt x="0" y="8865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596308" y="6503338"/>
            <a:ext cx="1229220" cy="1229220"/>
          </a:xfrm>
          <a:custGeom>
            <a:avLst/>
            <a:gdLst/>
            <a:ahLst/>
            <a:cxnLst/>
            <a:rect l="l" t="t" r="r" b="b"/>
            <a:pathLst>
              <a:path w="1229220" h="1229220">
                <a:moveTo>
                  <a:pt x="0" y="0"/>
                </a:moveTo>
                <a:lnTo>
                  <a:pt x="1229220" y="0"/>
                </a:lnTo>
                <a:lnTo>
                  <a:pt x="1229220" y="1229220"/>
                </a:lnTo>
                <a:lnTo>
                  <a:pt x="0" y="12292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6672573" y="6791609"/>
            <a:ext cx="820775" cy="820775"/>
          </a:xfrm>
          <a:custGeom>
            <a:avLst/>
            <a:gdLst/>
            <a:ahLst/>
            <a:cxnLst/>
            <a:rect l="l" t="t" r="r" b="b"/>
            <a:pathLst>
              <a:path w="820775" h="820775">
                <a:moveTo>
                  <a:pt x="0" y="0"/>
                </a:moveTo>
                <a:lnTo>
                  <a:pt x="820775" y="0"/>
                </a:lnTo>
                <a:lnTo>
                  <a:pt x="820775" y="820775"/>
                </a:lnTo>
                <a:lnTo>
                  <a:pt x="0" y="8207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6778889" y="7819325"/>
            <a:ext cx="608142" cy="898165"/>
          </a:xfrm>
          <a:custGeom>
            <a:avLst/>
            <a:gdLst/>
            <a:ahLst/>
            <a:cxnLst/>
            <a:rect l="l" t="t" r="r" b="b"/>
            <a:pathLst>
              <a:path w="608142" h="898165">
                <a:moveTo>
                  <a:pt x="0" y="0"/>
                </a:moveTo>
                <a:lnTo>
                  <a:pt x="608142" y="0"/>
                </a:lnTo>
                <a:lnTo>
                  <a:pt x="608142" y="898166"/>
                </a:lnTo>
                <a:lnTo>
                  <a:pt x="0" y="8981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29695" t="-55959" r="-244632" b="-48199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8427799" y="7845990"/>
            <a:ext cx="886528" cy="886528"/>
          </a:xfrm>
          <a:custGeom>
            <a:avLst/>
            <a:gdLst/>
            <a:ahLst/>
            <a:cxnLst/>
            <a:rect l="l" t="t" r="r" b="b"/>
            <a:pathLst>
              <a:path w="886528" h="886528">
                <a:moveTo>
                  <a:pt x="0" y="0"/>
                </a:moveTo>
                <a:lnTo>
                  <a:pt x="886528" y="0"/>
                </a:lnTo>
                <a:lnTo>
                  <a:pt x="886528" y="886528"/>
                </a:lnTo>
                <a:lnTo>
                  <a:pt x="0" y="88652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3538296" y="8789346"/>
            <a:ext cx="1633640" cy="468954"/>
          </a:xfrm>
          <a:custGeom>
            <a:avLst/>
            <a:gdLst/>
            <a:ahLst/>
            <a:cxnLst/>
            <a:rect l="l" t="t" r="r" b="b"/>
            <a:pathLst>
              <a:path w="1633640" h="468954">
                <a:moveTo>
                  <a:pt x="0" y="0"/>
                </a:moveTo>
                <a:lnTo>
                  <a:pt x="1633639" y="0"/>
                </a:lnTo>
                <a:lnTo>
                  <a:pt x="1633639" y="468954"/>
                </a:lnTo>
                <a:lnTo>
                  <a:pt x="0" y="46895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23489" b="-17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6131655" y="8768348"/>
            <a:ext cx="1902611" cy="453729"/>
          </a:xfrm>
          <a:custGeom>
            <a:avLst/>
            <a:gdLst/>
            <a:ahLst/>
            <a:cxnLst/>
            <a:rect l="l" t="t" r="r" b="b"/>
            <a:pathLst>
              <a:path w="1902611" h="453729">
                <a:moveTo>
                  <a:pt x="0" y="0"/>
                </a:moveTo>
                <a:lnTo>
                  <a:pt x="1902611" y="0"/>
                </a:lnTo>
                <a:lnTo>
                  <a:pt x="1902611" y="453729"/>
                </a:lnTo>
                <a:lnTo>
                  <a:pt x="0" y="45372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67374" y="8768348"/>
            <a:ext cx="1457557" cy="411760"/>
          </a:xfrm>
          <a:custGeom>
            <a:avLst/>
            <a:gdLst/>
            <a:ahLst/>
            <a:cxnLst/>
            <a:rect l="l" t="t" r="r" b="b"/>
            <a:pathLst>
              <a:path w="1457557" h="411760">
                <a:moveTo>
                  <a:pt x="0" y="0"/>
                </a:moveTo>
                <a:lnTo>
                  <a:pt x="1457557" y="0"/>
                </a:lnTo>
                <a:lnTo>
                  <a:pt x="1457557" y="411760"/>
                </a:lnTo>
                <a:lnTo>
                  <a:pt x="0" y="41176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1" name="Freeform 11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6" name="Freeform 16"/>
          <p:cNvSpPr/>
          <p:nvPr/>
        </p:nvSpPr>
        <p:spPr>
          <a:xfrm>
            <a:off x="2032705" y="2830072"/>
            <a:ext cx="14222591" cy="4933061"/>
          </a:xfrm>
          <a:custGeom>
            <a:avLst/>
            <a:gdLst/>
            <a:ahLst/>
            <a:cxnLst/>
            <a:rect l="l" t="t" r="r" b="b"/>
            <a:pathLst>
              <a:path w="14222591" h="4933061">
                <a:moveTo>
                  <a:pt x="0" y="0"/>
                </a:moveTo>
                <a:lnTo>
                  <a:pt x="14222590" y="0"/>
                </a:lnTo>
                <a:lnTo>
                  <a:pt x="14222590" y="4933061"/>
                </a:lnTo>
                <a:lnTo>
                  <a:pt x="0" y="493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787063" y="6213221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8" y="0"/>
                </a:lnTo>
                <a:lnTo>
                  <a:pt x="161788" y="349811"/>
                </a:lnTo>
                <a:lnTo>
                  <a:pt x="0" y="349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763072" y="6479290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7" y="0"/>
                </a:lnTo>
                <a:lnTo>
                  <a:pt x="161787" y="349811"/>
                </a:lnTo>
                <a:lnTo>
                  <a:pt x="0" y="349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356914" y="6656799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7" y="0"/>
                </a:lnTo>
                <a:lnTo>
                  <a:pt x="161787" y="349811"/>
                </a:lnTo>
                <a:lnTo>
                  <a:pt x="0" y="349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163377" y="6831705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8" y="0"/>
                </a:lnTo>
                <a:lnTo>
                  <a:pt x="161788" y="349810"/>
                </a:lnTo>
                <a:lnTo>
                  <a:pt x="0" y="3498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8555409" y="6932513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7" y="0"/>
                </a:lnTo>
                <a:lnTo>
                  <a:pt x="161787" y="349810"/>
                </a:lnTo>
                <a:lnTo>
                  <a:pt x="0" y="3498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608292" y="5446322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7" y="0"/>
                </a:lnTo>
                <a:lnTo>
                  <a:pt x="161787" y="349811"/>
                </a:lnTo>
                <a:lnTo>
                  <a:pt x="0" y="349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5033502" y="4881196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7" y="0"/>
                </a:lnTo>
                <a:lnTo>
                  <a:pt x="161787" y="349811"/>
                </a:lnTo>
                <a:lnTo>
                  <a:pt x="0" y="349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393621" y="4946792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8" y="0"/>
                </a:lnTo>
                <a:lnTo>
                  <a:pt x="161788" y="349811"/>
                </a:lnTo>
                <a:lnTo>
                  <a:pt x="0" y="349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5042104" y="5773573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7" y="0"/>
                </a:lnTo>
                <a:lnTo>
                  <a:pt x="161787" y="349810"/>
                </a:lnTo>
                <a:lnTo>
                  <a:pt x="0" y="3498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3967407" y="3990554"/>
            <a:ext cx="161787" cy="349811"/>
          </a:xfrm>
          <a:custGeom>
            <a:avLst/>
            <a:gdLst/>
            <a:ahLst/>
            <a:cxnLst/>
            <a:rect l="l" t="t" r="r" b="b"/>
            <a:pathLst>
              <a:path w="161787" h="349811">
                <a:moveTo>
                  <a:pt x="0" y="0"/>
                </a:moveTo>
                <a:lnTo>
                  <a:pt x="161788" y="0"/>
                </a:lnTo>
                <a:lnTo>
                  <a:pt x="161788" y="349810"/>
                </a:lnTo>
                <a:lnTo>
                  <a:pt x="0" y="3498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AutoShape 27"/>
          <p:cNvSpPr/>
          <p:nvPr/>
        </p:nvSpPr>
        <p:spPr>
          <a:xfrm rot="-5400000">
            <a:off x="5314790" y="7097893"/>
            <a:ext cx="1106334" cy="0"/>
          </a:xfrm>
          <a:prstGeom prst="line">
            <a:avLst/>
          </a:prstGeom>
          <a:ln w="19050" cap="flat">
            <a:solidFill>
              <a:srgbClr val="FEFEF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 rot="-5400000">
            <a:off x="7199590" y="7222300"/>
            <a:ext cx="476435" cy="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>
            <a:off x="6596897" y="6222697"/>
            <a:ext cx="494137" cy="1905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rot="-5400000">
            <a:off x="8357985" y="6644670"/>
            <a:ext cx="556634" cy="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 rot="-5429619">
            <a:off x="7696267" y="7715212"/>
            <a:ext cx="1105534" cy="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AutoShape 32"/>
          <p:cNvSpPr/>
          <p:nvPr/>
        </p:nvSpPr>
        <p:spPr>
          <a:xfrm>
            <a:off x="14781953" y="4539229"/>
            <a:ext cx="664885" cy="1905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>
            <a:off x="3734712" y="3672240"/>
            <a:ext cx="617652" cy="1905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 rot="-5400000">
            <a:off x="7151984" y="3614736"/>
            <a:ext cx="2645062" cy="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8742839" y="4490451"/>
            <a:ext cx="1892693" cy="1905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rot="-5400000">
            <a:off x="4605087" y="5246137"/>
            <a:ext cx="1035821" cy="0"/>
          </a:xfrm>
          <a:prstGeom prst="line">
            <a:avLst/>
          </a:prstGeom>
          <a:ln w="19050" cap="flat">
            <a:solidFill>
              <a:srgbClr val="354D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Freeform 37"/>
          <p:cNvSpPr/>
          <p:nvPr/>
        </p:nvSpPr>
        <p:spPr>
          <a:xfrm>
            <a:off x="5614475" y="7572231"/>
            <a:ext cx="506965" cy="500513"/>
          </a:xfrm>
          <a:custGeom>
            <a:avLst/>
            <a:gdLst/>
            <a:ahLst/>
            <a:cxnLst/>
            <a:rect l="l" t="t" r="r" b="b"/>
            <a:pathLst>
              <a:path w="506965" h="500513">
                <a:moveTo>
                  <a:pt x="0" y="0"/>
                </a:moveTo>
                <a:lnTo>
                  <a:pt x="506965" y="0"/>
                </a:lnTo>
                <a:lnTo>
                  <a:pt x="506965" y="500513"/>
                </a:lnTo>
                <a:lnTo>
                  <a:pt x="0" y="50051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5706054" y="7660585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8474515" y="6064320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7"/>
                </a:lnTo>
                <a:lnTo>
                  <a:pt x="0" y="3238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8091893" y="8277483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7275904" y="7459549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6682062" y="5661347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7"/>
                </a:lnTo>
                <a:lnTo>
                  <a:pt x="0" y="3238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4952492" y="3892505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3876873" y="3049169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4951569" y="4413946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8312612" y="1989105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6" y="0"/>
                </a:lnTo>
                <a:lnTo>
                  <a:pt x="323806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9527282" y="3229823"/>
            <a:ext cx="323806" cy="323806"/>
          </a:xfrm>
          <a:custGeom>
            <a:avLst/>
            <a:gdLst/>
            <a:ahLst/>
            <a:cxnLst/>
            <a:rect l="l" t="t" r="r" b="b"/>
            <a:pathLst>
              <a:path w="323806" h="323806">
                <a:moveTo>
                  <a:pt x="0" y="0"/>
                </a:moveTo>
                <a:lnTo>
                  <a:pt x="323807" y="0"/>
                </a:lnTo>
                <a:lnTo>
                  <a:pt x="323807" y="323806"/>
                </a:lnTo>
                <a:lnTo>
                  <a:pt x="0" y="3238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8" name="TextBox 48"/>
          <p:cNvSpPr txBox="1"/>
          <p:nvPr/>
        </p:nvSpPr>
        <p:spPr>
          <a:xfrm>
            <a:off x="13433993" y="5099258"/>
            <a:ext cx="10618" cy="3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9"/>
              </a:lnSpc>
            </a:pPr>
            <a:endParaRPr/>
          </a:p>
        </p:txBody>
      </p:sp>
      <p:sp>
        <p:nvSpPr>
          <p:cNvPr id="49" name="TextBox 49"/>
          <p:cNvSpPr txBox="1"/>
          <p:nvPr/>
        </p:nvSpPr>
        <p:spPr>
          <a:xfrm>
            <a:off x="5108782" y="6952833"/>
            <a:ext cx="721072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Bekasi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276298" y="4356872"/>
            <a:ext cx="689967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Timika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798321" y="6476690"/>
            <a:ext cx="939701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Mataram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916022" y="6005018"/>
            <a:ext cx="1205359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Purwokerto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8325165" y="7734262"/>
            <a:ext cx="971252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Denpasar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962822" y="7815541"/>
            <a:ext cx="949970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Surabaya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163046" y="3446817"/>
            <a:ext cx="580132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Jambi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294425" y="4600209"/>
            <a:ext cx="947440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Lampung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555409" y="2338267"/>
            <a:ext cx="1288554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Banjarmasin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803486" y="3660685"/>
            <a:ext cx="980033" cy="2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56"/>
              </a:lnSpc>
            </a:pPr>
            <a:r>
              <a:rPr lang="en-US" sz="1600">
                <a:solidFill>
                  <a:srgbClr val="4ADEDD"/>
                </a:solidFill>
                <a:latin typeface="Open Sans Bold"/>
              </a:rPr>
              <a:t>Makassar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967407" y="7288433"/>
            <a:ext cx="1810643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Depok, Tangerang &amp; Jakarta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5298628" y="4606614"/>
            <a:ext cx="928092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Papua Tengah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798321" y="6669526"/>
            <a:ext cx="1366540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Nusa Tenggara Barat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6925966" y="6222697"/>
            <a:ext cx="818704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Jawa Tengah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066928" y="8071320"/>
            <a:ext cx="722709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Jawa Timur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345555" y="7942415"/>
            <a:ext cx="238869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Bali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584424" y="2596371"/>
            <a:ext cx="1256854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Kalimantan Selatan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9813011" y="3890224"/>
            <a:ext cx="1081236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Sulawesi Selatan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163046" y="3721645"/>
            <a:ext cx="553938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Sumatra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304494" y="4808362"/>
            <a:ext cx="553938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Open Sans"/>
              </a:rPr>
              <a:t>Sumatra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2015422" y="1471553"/>
            <a:ext cx="2727756" cy="5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0"/>
              </a:lnSpc>
            </a:pPr>
            <a:r>
              <a:rPr lang="en-US" sz="4000" spc="-200">
                <a:solidFill>
                  <a:srgbClr val="FFFFFF"/>
                </a:solidFill>
                <a:latin typeface="Futura 1"/>
              </a:rPr>
              <a:t>SIP TEAM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4" name="Group 4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6" name="Group 6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8" name="Freeform 8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1" name="Group 11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2" name="Freeform 12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AutoShape 15"/>
          <p:cNvSpPr/>
          <p:nvPr/>
        </p:nvSpPr>
        <p:spPr>
          <a:xfrm flipH="1" flipV="1">
            <a:off x="3871549" y="4943668"/>
            <a:ext cx="0" cy="65726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H="1" flipV="1">
            <a:off x="3871549" y="6487109"/>
            <a:ext cx="0" cy="65726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8210296" y="3075108"/>
            <a:ext cx="1867408" cy="68907"/>
            <a:chOff x="0" y="0"/>
            <a:chExt cx="491828" cy="181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1828" cy="18148"/>
            </a:xfrm>
            <a:custGeom>
              <a:avLst/>
              <a:gdLst/>
              <a:ahLst/>
              <a:cxnLst/>
              <a:rect l="l" t="t" r="r" b="b"/>
              <a:pathLst>
                <a:path w="491828" h="18148">
                  <a:moveTo>
                    <a:pt x="0" y="0"/>
                  </a:moveTo>
                  <a:lnTo>
                    <a:pt x="491828" y="0"/>
                  </a:lnTo>
                  <a:lnTo>
                    <a:pt x="491828" y="18148"/>
                  </a:lnTo>
                  <a:lnTo>
                    <a:pt x="0" y="18148"/>
                  </a:lnTo>
                  <a:close/>
                </a:path>
              </a:pathLst>
            </a:custGeom>
            <a:solidFill>
              <a:srgbClr val="4ADEDD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91828" cy="56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4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"/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59223" y="1739232"/>
            <a:ext cx="3969554" cy="103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0"/>
              </a:lnSpc>
            </a:pPr>
            <a:r>
              <a:rPr lang="en-US" sz="8000" spc="-400">
                <a:solidFill>
                  <a:srgbClr val="FFFFFF"/>
                </a:solidFill>
                <a:latin typeface="Futura 1"/>
              </a:rPr>
              <a:t>VISI MISI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07793" y="4070542"/>
            <a:ext cx="559332" cy="63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3758">
                <a:solidFill>
                  <a:srgbClr val="FFFFFF"/>
                </a:solidFill>
                <a:latin typeface="Open Sans Extra Bold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07793" y="5690965"/>
            <a:ext cx="559332" cy="63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3758">
                <a:solidFill>
                  <a:srgbClr val="FFFFFF"/>
                </a:solidFill>
                <a:latin typeface="Open Sans Extra Bold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07793" y="7263659"/>
            <a:ext cx="559332" cy="63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3758">
                <a:solidFill>
                  <a:srgbClr val="FFFFFF"/>
                </a:solidFill>
                <a:latin typeface="Open Sans Extra Bold"/>
              </a:rPr>
              <a:t>03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80037" y="4095935"/>
            <a:ext cx="9858487" cy="61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5"/>
              </a:lnSpc>
            </a:pPr>
            <a:r>
              <a:rPr lang="en-US" sz="1753">
                <a:solidFill>
                  <a:srgbClr val="FFFFFF"/>
                </a:solidFill>
                <a:latin typeface="Montserrat"/>
              </a:rPr>
              <a:t>Menetapkan, mengimplementasikan dan mengesahkan mutu yang mencakup seluruh</a:t>
            </a:r>
          </a:p>
          <a:p>
            <a:pPr>
              <a:lnSpc>
                <a:spcPts val="2455"/>
              </a:lnSpc>
            </a:pPr>
            <a:r>
              <a:rPr lang="en-US" sz="1753">
                <a:solidFill>
                  <a:srgbClr val="FFFFFF"/>
                </a:solidFill>
                <a:latin typeface="Montserrat"/>
              </a:rPr>
              <a:t> persyaratan dari ISO 9001, ISO 14001, ISO 45001 dan KAN ISO 17025.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80037" y="5562828"/>
            <a:ext cx="9858487" cy="92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5"/>
              </a:lnSpc>
            </a:pPr>
            <a:r>
              <a:rPr lang="en-US" sz="1753">
                <a:solidFill>
                  <a:srgbClr val="FFFFFF"/>
                </a:solidFill>
                <a:latin typeface="Montserrat"/>
              </a:rPr>
              <a:t>Mengkomunikasikan dan mengedukasikan terhadap pentingnya untuk memenuhi persyaratan di dalam peraturan perundangan, peraturan dibidang mutu maupun persyaratan peraturan dibilang lainnya.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80037" y="7292234"/>
            <a:ext cx="9858487" cy="61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5"/>
              </a:lnSpc>
            </a:pPr>
            <a:r>
              <a:rPr lang="en-US" sz="1753">
                <a:solidFill>
                  <a:srgbClr val="FFFFFF"/>
                </a:solidFill>
                <a:latin typeface="Montserrat"/>
              </a:rPr>
              <a:t>Menjadi persuahaan yang turut ikut aktif dalam melayani masyarakat meningkatkan standaritas personil internal maupun membangun negara.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2" name="Group 12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3" name="Freeform 13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AutoShape 16"/>
          <p:cNvSpPr/>
          <p:nvPr/>
        </p:nvSpPr>
        <p:spPr>
          <a:xfrm flipH="1" flipV="1">
            <a:off x="3871549" y="4943668"/>
            <a:ext cx="0" cy="65726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 flipV="1">
            <a:off x="3871549" y="6487109"/>
            <a:ext cx="0" cy="65726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8210296" y="3075108"/>
            <a:ext cx="1867408" cy="68907"/>
            <a:chOff x="0" y="0"/>
            <a:chExt cx="491828" cy="1814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91828" cy="18148"/>
            </a:xfrm>
            <a:custGeom>
              <a:avLst/>
              <a:gdLst/>
              <a:ahLst/>
              <a:cxnLst/>
              <a:rect l="l" t="t" r="r" b="b"/>
              <a:pathLst>
                <a:path w="491828" h="18148">
                  <a:moveTo>
                    <a:pt x="0" y="0"/>
                  </a:moveTo>
                  <a:lnTo>
                    <a:pt x="491828" y="0"/>
                  </a:lnTo>
                  <a:lnTo>
                    <a:pt x="491828" y="18148"/>
                  </a:lnTo>
                  <a:lnTo>
                    <a:pt x="0" y="18148"/>
                  </a:lnTo>
                  <a:close/>
                </a:path>
              </a:pathLst>
            </a:custGeom>
            <a:solidFill>
              <a:srgbClr val="4ADED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91828" cy="56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4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59223" y="1739232"/>
            <a:ext cx="3969554" cy="103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0"/>
              </a:lnSpc>
            </a:pPr>
            <a:r>
              <a:rPr lang="en-US" sz="8000" spc="-400">
                <a:solidFill>
                  <a:srgbClr val="FFFFFF"/>
                </a:solidFill>
                <a:latin typeface="Futura 1"/>
              </a:rPr>
              <a:t>VISI MISI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07793" y="4070542"/>
            <a:ext cx="559332" cy="63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3758">
                <a:solidFill>
                  <a:srgbClr val="FFFFFF"/>
                </a:solidFill>
                <a:latin typeface="Open Sans Extra Bold"/>
              </a:rPr>
              <a:t>04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07793" y="5690965"/>
            <a:ext cx="559332" cy="63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3758">
                <a:solidFill>
                  <a:srgbClr val="FFFFFF"/>
                </a:solidFill>
                <a:latin typeface="Open Sans Extra Bold"/>
              </a:rPr>
              <a:t>05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07793" y="7263659"/>
            <a:ext cx="559332" cy="639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3758">
                <a:solidFill>
                  <a:srgbClr val="FFFFFF"/>
                </a:solidFill>
                <a:latin typeface="Open Sans Extra Bold"/>
              </a:rPr>
              <a:t>06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80037" y="4095935"/>
            <a:ext cx="9858487" cy="61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5"/>
              </a:lnSpc>
            </a:pPr>
            <a:r>
              <a:rPr lang="en-US" sz="1753">
                <a:solidFill>
                  <a:srgbClr val="FFFFFF"/>
                </a:solidFill>
                <a:latin typeface="Montserrat"/>
              </a:rPr>
              <a:t>Memberikan pelayanan, kenyamanan dan kecepatan dalam pelayanan dan kualitas produk terbaik untuk seluruh klien/custumer PT.Sri Intan Perkasa.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80037" y="5873071"/>
            <a:ext cx="9858487" cy="30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5"/>
              </a:lnSpc>
            </a:pPr>
            <a:r>
              <a:rPr lang="en-US" sz="1753">
                <a:solidFill>
                  <a:srgbClr val="FFFFFF"/>
                </a:solidFill>
                <a:latin typeface="Montserrat"/>
              </a:rPr>
              <a:t>Memastikan kesiapan dan persiapan untuk menghadapi setiap resiko dan peluang.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80037" y="7445765"/>
            <a:ext cx="9858487" cy="30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5"/>
              </a:lnSpc>
            </a:pPr>
            <a:r>
              <a:rPr lang="en-US" sz="1753">
                <a:solidFill>
                  <a:srgbClr val="FFFFFF"/>
                </a:solidFill>
                <a:latin typeface="Montserrat"/>
              </a:rPr>
              <a:t>Menjadi penyedia alat kesehatan yang tersebar dan terlengkap di Indonesia.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1" name="Freeform 11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1504758" y="3500364"/>
            <a:ext cx="2241384" cy="2241384"/>
          </a:xfrm>
          <a:custGeom>
            <a:avLst/>
            <a:gdLst/>
            <a:ahLst/>
            <a:cxnLst/>
            <a:rect l="l" t="t" r="r" b="b"/>
            <a:pathLst>
              <a:path w="2241384" h="2241384">
                <a:moveTo>
                  <a:pt x="0" y="0"/>
                </a:moveTo>
                <a:lnTo>
                  <a:pt x="2241384" y="0"/>
                </a:lnTo>
                <a:lnTo>
                  <a:pt x="2241384" y="2241384"/>
                </a:lnTo>
                <a:lnTo>
                  <a:pt x="0" y="22413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854877" y="3477907"/>
            <a:ext cx="2263841" cy="2263841"/>
          </a:xfrm>
          <a:custGeom>
            <a:avLst/>
            <a:gdLst/>
            <a:ahLst/>
            <a:cxnLst/>
            <a:rect l="l" t="t" r="r" b="b"/>
            <a:pathLst>
              <a:path w="2263841" h="2263841">
                <a:moveTo>
                  <a:pt x="0" y="0"/>
                </a:moveTo>
                <a:lnTo>
                  <a:pt x="2263841" y="0"/>
                </a:lnTo>
                <a:lnTo>
                  <a:pt x="2263841" y="2263841"/>
                </a:lnTo>
                <a:lnTo>
                  <a:pt x="0" y="22638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699355" y="4220727"/>
            <a:ext cx="1224766" cy="799160"/>
          </a:xfrm>
          <a:custGeom>
            <a:avLst/>
            <a:gdLst/>
            <a:ahLst/>
            <a:cxnLst/>
            <a:rect l="l" t="t" r="r" b="b"/>
            <a:pathLst>
              <a:path w="1224766" h="799160">
                <a:moveTo>
                  <a:pt x="0" y="0"/>
                </a:moveTo>
                <a:lnTo>
                  <a:pt x="1224766" y="0"/>
                </a:lnTo>
                <a:lnTo>
                  <a:pt x="1224766" y="799160"/>
                </a:lnTo>
                <a:lnTo>
                  <a:pt x="0" y="7991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92903" y="4095868"/>
            <a:ext cx="1096867" cy="1048879"/>
          </a:xfrm>
          <a:custGeom>
            <a:avLst/>
            <a:gdLst/>
            <a:ahLst/>
            <a:cxnLst/>
            <a:rect l="l" t="t" r="r" b="b"/>
            <a:pathLst>
              <a:path w="1096867" h="1048879">
                <a:moveTo>
                  <a:pt x="0" y="0"/>
                </a:moveTo>
                <a:lnTo>
                  <a:pt x="1096866" y="0"/>
                </a:lnTo>
                <a:lnTo>
                  <a:pt x="1096866" y="1048879"/>
                </a:lnTo>
                <a:lnTo>
                  <a:pt x="0" y="10488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3960086" y="-874530"/>
            <a:ext cx="10367829" cy="3086100"/>
            <a:chOff x="0" y="0"/>
            <a:chExt cx="2730622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30622" cy="812800"/>
            </a:xfrm>
            <a:custGeom>
              <a:avLst/>
              <a:gdLst/>
              <a:ahLst/>
              <a:cxnLst/>
              <a:rect l="l" t="t" r="r" b="b"/>
              <a:pathLst>
                <a:path w="2730622" h="812800">
                  <a:moveTo>
                    <a:pt x="38083" y="0"/>
                  </a:moveTo>
                  <a:lnTo>
                    <a:pt x="2692539" y="0"/>
                  </a:lnTo>
                  <a:cubicBezTo>
                    <a:pt x="2713571" y="0"/>
                    <a:pt x="2730622" y="17050"/>
                    <a:pt x="2730622" y="38083"/>
                  </a:cubicBezTo>
                  <a:lnTo>
                    <a:pt x="2730622" y="774717"/>
                  </a:lnTo>
                  <a:cubicBezTo>
                    <a:pt x="2730622" y="795750"/>
                    <a:pt x="2713571" y="812800"/>
                    <a:pt x="2692539" y="812800"/>
                  </a:cubicBezTo>
                  <a:lnTo>
                    <a:pt x="38083" y="812800"/>
                  </a:lnTo>
                  <a:cubicBezTo>
                    <a:pt x="17050" y="812800"/>
                    <a:pt x="0" y="795750"/>
                    <a:pt x="0" y="774717"/>
                  </a:cubicBezTo>
                  <a:lnTo>
                    <a:pt x="0" y="38083"/>
                  </a:lnTo>
                  <a:cubicBezTo>
                    <a:pt x="0" y="17050"/>
                    <a:pt x="17050" y="0"/>
                    <a:pt x="38083" y="0"/>
                  </a:cubicBezTo>
                  <a:close/>
                </a:path>
              </a:pathLst>
            </a:custGeom>
            <a:solidFill>
              <a:srgbClr val="FFFFFE">
                <a:alpha val="19608"/>
              </a:srgb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73062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826101" y="5966500"/>
            <a:ext cx="2526598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E"/>
                </a:solidFill>
                <a:latin typeface="Futura 2"/>
              </a:rPr>
              <a:t>Memiliki tanggung jawab yang tinggi terhadap kualitas barang.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47748" y="6004441"/>
            <a:ext cx="2526598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Futura 2"/>
              </a:rPr>
              <a:t>Pelayanan yang tinggi terhadap customer jasa dan produk.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474286" y="5966500"/>
            <a:ext cx="2712886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E"/>
                </a:solidFill>
                <a:latin typeface="Futura 2"/>
              </a:rPr>
              <a:t>Legalitas lengkap, Berpengalaman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E"/>
                </a:solidFill>
                <a:latin typeface="Futura 2"/>
              </a:rPr>
              <a:t>&amp; 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E"/>
                </a:solidFill>
                <a:latin typeface="Futura 2"/>
              </a:rPr>
              <a:t>Terpercaya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692897" y="5966500"/>
            <a:ext cx="2712886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E"/>
                </a:solidFill>
                <a:latin typeface="Futura 2"/>
              </a:rPr>
              <a:t>Terintegrasi dengan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E"/>
                </a:solidFill>
                <a:latin typeface="Futura 2"/>
              </a:rPr>
              <a:t>Software dan Website 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E"/>
                </a:solidFill>
                <a:latin typeface="Futura 2"/>
              </a:rPr>
              <a:t>dengan Teknologi terbaru.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91065" y="6161603"/>
            <a:ext cx="2711551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Futura 2"/>
              </a:rPr>
              <a:t>Menawarkan harga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Futura 2"/>
              </a:rPr>
              <a:t>barang yang terjangkau.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412385" y="675256"/>
            <a:ext cx="3463230" cy="937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9"/>
              </a:lnSpc>
            </a:pPr>
            <a:r>
              <a:rPr lang="en-US" sz="5449">
                <a:solidFill>
                  <a:srgbClr val="F4F4F4"/>
                </a:solidFill>
                <a:latin typeface="Montserrat Ultra-Bold Italics"/>
              </a:rPr>
              <a:t>WHY US?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5553682" y="4125735"/>
            <a:ext cx="991316" cy="968185"/>
            <a:chOff x="0" y="0"/>
            <a:chExt cx="1321755" cy="129091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21755" cy="1290914"/>
            </a:xfrm>
            <a:custGeom>
              <a:avLst/>
              <a:gdLst/>
              <a:ahLst/>
              <a:cxnLst/>
              <a:rect l="l" t="t" r="r" b="b"/>
              <a:pathLst>
                <a:path w="1321755" h="1290914">
                  <a:moveTo>
                    <a:pt x="0" y="0"/>
                  </a:moveTo>
                  <a:lnTo>
                    <a:pt x="1321755" y="0"/>
                  </a:lnTo>
                  <a:lnTo>
                    <a:pt x="1321755" y="1290914"/>
                  </a:lnTo>
                  <a:lnTo>
                    <a:pt x="0" y="12909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2" name="Group 12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3" name="Freeform 13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2016521" y="2432922"/>
            <a:ext cx="5808910" cy="5673369"/>
            <a:chOff x="0" y="0"/>
            <a:chExt cx="7745213" cy="75644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745213" cy="7564492"/>
            </a:xfrm>
            <a:custGeom>
              <a:avLst/>
              <a:gdLst/>
              <a:ahLst/>
              <a:cxnLst/>
              <a:rect l="l" t="t" r="r" b="b"/>
              <a:pathLst>
                <a:path w="7745213" h="7564492">
                  <a:moveTo>
                    <a:pt x="0" y="0"/>
                  </a:moveTo>
                  <a:lnTo>
                    <a:pt x="7745213" y="0"/>
                  </a:lnTo>
                  <a:lnTo>
                    <a:pt x="7745213" y="7564492"/>
                  </a:lnTo>
                  <a:lnTo>
                    <a:pt x="0" y="7564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 rot="324437" flipV="1">
            <a:off x="9128344" y="7276278"/>
            <a:ext cx="9207139" cy="4776203"/>
          </a:xfrm>
          <a:custGeom>
            <a:avLst/>
            <a:gdLst/>
            <a:ahLst/>
            <a:cxnLst/>
            <a:rect l="l" t="t" r="r" b="b"/>
            <a:pathLst>
              <a:path w="9207139" h="4776203">
                <a:moveTo>
                  <a:pt x="0" y="4776204"/>
                </a:moveTo>
                <a:lnTo>
                  <a:pt x="9207138" y="4776204"/>
                </a:lnTo>
                <a:lnTo>
                  <a:pt x="9207138" y="0"/>
                </a:lnTo>
                <a:lnTo>
                  <a:pt x="0" y="0"/>
                </a:lnTo>
                <a:lnTo>
                  <a:pt x="0" y="477620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156331">
            <a:off x="10710952" y="-1277411"/>
            <a:ext cx="8528580" cy="5287719"/>
          </a:xfrm>
          <a:custGeom>
            <a:avLst/>
            <a:gdLst/>
            <a:ahLst/>
            <a:cxnLst/>
            <a:rect l="l" t="t" r="r" b="b"/>
            <a:pathLst>
              <a:path w="8528580" h="5287719">
                <a:moveTo>
                  <a:pt x="0" y="0"/>
                </a:moveTo>
                <a:lnTo>
                  <a:pt x="8528580" y="0"/>
                </a:lnTo>
                <a:lnTo>
                  <a:pt x="8528580" y="5287720"/>
                </a:lnTo>
                <a:lnTo>
                  <a:pt x="0" y="52877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8923787" y="4123430"/>
            <a:ext cx="4959851" cy="1146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Poppins"/>
              </a:rPr>
              <a:t>SIPartner.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23787" y="5318568"/>
            <a:ext cx="8139821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Open Sans Italics"/>
              </a:rPr>
              <a:t>Kolaborasi Tanpa Batas, menjadi Partner Terbaik Anda.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SIPartner Software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2" name="Group 12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3" name="Freeform 13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8" name="Freeform 18"/>
          <p:cNvSpPr/>
          <p:nvPr/>
        </p:nvSpPr>
        <p:spPr>
          <a:xfrm rot="10381793" flipV="1">
            <a:off x="-5798497" y="-2162230"/>
            <a:ext cx="13956795" cy="7240087"/>
          </a:xfrm>
          <a:custGeom>
            <a:avLst/>
            <a:gdLst/>
            <a:ahLst/>
            <a:cxnLst/>
            <a:rect l="l" t="t" r="r" b="b"/>
            <a:pathLst>
              <a:path w="13956795" h="7240087">
                <a:moveTo>
                  <a:pt x="0" y="7240088"/>
                </a:moveTo>
                <a:lnTo>
                  <a:pt x="13956794" y="7240088"/>
                </a:lnTo>
                <a:lnTo>
                  <a:pt x="13956794" y="0"/>
                </a:lnTo>
                <a:lnTo>
                  <a:pt x="0" y="0"/>
                </a:lnTo>
                <a:lnTo>
                  <a:pt x="0" y="7240088"/>
                </a:lnTo>
                <a:close/>
              </a:path>
            </a:pathLst>
          </a:custGeom>
          <a:blipFill>
            <a:blip r:embed="rId5">
              <a:alphaModFix amt="20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9878456">
            <a:off x="9537684" y="6661857"/>
            <a:ext cx="12510984" cy="7756810"/>
          </a:xfrm>
          <a:custGeom>
            <a:avLst/>
            <a:gdLst/>
            <a:ahLst/>
            <a:cxnLst/>
            <a:rect l="l" t="t" r="r" b="b"/>
            <a:pathLst>
              <a:path w="12510984" h="7756810">
                <a:moveTo>
                  <a:pt x="0" y="0"/>
                </a:moveTo>
                <a:lnTo>
                  <a:pt x="12510984" y="0"/>
                </a:lnTo>
                <a:lnTo>
                  <a:pt x="12510984" y="7756810"/>
                </a:lnTo>
                <a:lnTo>
                  <a:pt x="0" y="77568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6495800" y="2635273"/>
            <a:ext cx="5296399" cy="5172816"/>
            <a:chOff x="0" y="0"/>
            <a:chExt cx="7061865" cy="689708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061865" cy="6897089"/>
            </a:xfrm>
            <a:custGeom>
              <a:avLst/>
              <a:gdLst/>
              <a:ahLst/>
              <a:cxnLst/>
              <a:rect l="l" t="t" r="r" b="b"/>
              <a:pathLst>
                <a:path w="7061865" h="6897089">
                  <a:moveTo>
                    <a:pt x="0" y="0"/>
                  </a:moveTo>
                  <a:lnTo>
                    <a:pt x="7061865" y="0"/>
                  </a:lnTo>
                  <a:lnTo>
                    <a:pt x="7061865" y="6897089"/>
                  </a:lnTo>
                  <a:lnTo>
                    <a:pt x="0" y="6897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882900" y="4670819"/>
            <a:ext cx="4397406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 Light"/>
              </a:rPr>
              <a:t>SIPartner bertujuan sebagai media komunikasi antara perusahaan dengan tender yang bergabung dengan kami.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558139" y="4670819"/>
            <a:ext cx="4701161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 Light"/>
              </a:rPr>
              <a:t>SIPartner dapat membantu memonitoring progres hasil dari kolaborasi antara tender dengan kami.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29083" y="3918258"/>
            <a:ext cx="2684574" cy="608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30"/>
              </a:lnSpc>
            </a:pPr>
            <a:r>
              <a:rPr lang="en-US" sz="4330">
                <a:solidFill>
                  <a:srgbClr val="FFFFFF"/>
                </a:solidFill>
                <a:latin typeface="Poppins"/>
              </a:rPr>
              <a:t>SIPartner.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SIPartner Software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2" name="Group 12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3" name="Freeform 13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8" name="Freeform 18"/>
          <p:cNvSpPr/>
          <p:nvPr/>
        </p:nvSpPr>
        <p:spPr>
          <a:xfrm rot="8025337" flipV="1">
            <a:off x="-5798497" y="2599495"/>
            <a:ext cx="13956795" cy="7240087"/>
          </a:xfrm>
          <a:custGeom>
            <a:avLst/>
            <a:gdLst/>
            <a:ahLst/>
            <a:cxnLst/>
            <a:rect l="l" t="t" r="r" b="b"/>
            <a:pathLst>
              <a:path w="13956795" h="7240087">
                <a:moveTo>
                  <a:pt x="0" y="7240088"/>
                </a:moveTo>
                <a:lnTo>
                  <a:pt x="13956794" y="7240088"/>
                </a:lnTo>
                <a:lnTo>
                  <a:pt x="13956794" y="0"/>
                </a:lnTo>
                <a:lnTo>
                  <a:pt x="0" y="0"/>
                </a:lnTo>
                <a:lnTo>
                  <a:pt x="0" y="7240088"/>
                </a:lnTo>
                <a:close/>
              </a:path>
            </a:pathLst>
          </a:custGeom>
          <a:blipFill>
            <a:blip r:embed="rId5">
              <a:alphaModFix amt="20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3344200">
            <a:off x="9615674" y="-1973543"/>
            <a:ext cx="12510984" cy="7756810"/>
          </a:xfrm>
          <a:custGeom>
            <a:avLst/>
            <a:gdLst/>
            <a:ahLst/>
            <a:cxnLst/>
            <a:rect l="l" t="t" r="r" b="b"/>
            <a:pathLst>
              <a:path w="12510984" h="7756810">
                <a:moveTo>
                  <a:pt x="0" y="0"/>
                </a:moveTo>
                <a:lnTo>
                  <a:pt x="12510984" y="0"/>
                </a:lnTo>
                <a:lnTo>
                  <a:pt x="12510984" y="7756810"/>
                </a:lnTo>
                <a:lnTo>
                  <a:pt x="0" y="77568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2551398" y="1923937"/>
            <a:ext cx="6592962" cy="6439126"/>
            <a:chOff x="0" y="0"/>
            <a:chExt cx="8790616" cy="858550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790616" cy="8585502"/>
            </a:xfrm>
            <a:custGeom>
              <a:avLst/>
              <a:gdLst/>
              <a:ahLst/>
              <a:cxnLst/>
              <a:rect l="l" t="t" r="r" b="b"/>
              <a:pathLst>
                <a:path w="8790616" h="8585502">
                  <a:moveTo>
                    <a:pt x="0" y="0"/>
                  </a:moveTo>
                  <a:lnTo>
                    <a:pt x="8790616" y="0"/>
                  </a:lnTo>
                  <a:lnTo>
                    <a:pt x="8790616" y="8585502"/>
                  </a:lnTo>
                  <a:lnTo>
                    <a:pt x="0" y="8585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11571106" y="3614202"/>
            <a:ext cx="4066178" cy="784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6"/>
              </a:lnSpc>
            </a:pPr>
            <a:r>
              <a:rPr lang="en-US" sz="2283">
                <a:solidFill>
                  <a:srgbClr val="FFFFFF"/>
                </a:solidFill>
                <a:latin typeface="Open Sauce Light"/>
              </a:rPr>
              <a:t>Undangan untuk project terbaru dari Sri Intan Perklasa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571106" y="5018297"/>
            <a:ext cx="3562860" cy="784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6"/>
              </a:lnSpc>
            </a:pPr>
            <a:r>
              <a:rPr lang="en-US" sz="2283">
                <a:solidFill>
                  <a:srgbClr val="FFFFFF"/>
                </a:solidFill>
                <a:latin typeface="Open Sauce Light"/>
              </a:rPr>
              <a:t>Menawarkan kolaborasi kepada Sri Intan Perkasa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571106" y="6441243"/>
            <a:ext cx="3562860" cy="784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6"/>
              </a:lnSpc>
            </a:pPr>
            <a:r>
              <a:rPr lang="en-US" sz="2283">
                <a:solidFill>
                  <a:srgbClr val="FFFFFF"/>
                </a:solidFill>
                <a:latin typeface="Open Sauce Light"/>
              </a:rPr>
              <a:t>Memonitoring progres kolaborasi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09304" y="5030519"/>
            <a:ext cx="533898" cy="391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96"/>
              </a:lnSpc>
            </a:pPr>
            <a:r>
              <a:rPr lang="en-US" sz="2283">
                <a:solidFill>
                  <a:srgbClr val="FFFFFF"/>
                </a:solidFill>
                <a:latin typeface="League Spartan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709304" y="3626425"/>
            <a:ext cx="533898" cy="391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96"/>
              </a:lnSpc>
            </a:pPr>
            <a:r>
              <a:rPr lang="en-US" sz="2283">
                <a:solidFill>
                  <a:srgbClr val="FFFFFF"/>
                </a:solidFill>
                <a:latin typeface="League Spartan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709304" y="6453466"/>
            <a:ext cx="533898" cy="391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96"/>
              </a:lnSpc>
            </a:pPr>
            <a:r>
              <a:rPr lang="en-US" sz="2283">
                <a:solidFill>
                  <a:srgbClr val="FFFFFF"/>
                </a:solidFill>
                <a:latin typeface="League Spartan"/>
              </a:rPr>
              <a:t>03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872610" y="2287052"/>
            <a:ext cx="4959851" cy="70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00"/>
              </a:lnSpc>
            </a:pPr>
            <a:r>
              <a:rPr lang="en-US" sz="5000">
                <a:solidFill>
                  <a:srgbClr val="FFFFFF"/>
                </a:solidFill>
                <a:latin typeface="Poppins"/>
              </a:rPr>
              <a:t>Feature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SIPartner Software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2" name="Group 12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3" name="Freeform 13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8" name="Freeform 18"/>
          <p:cNvSpPr/>
          <p:nvPr/>
        </p:nvSpPr>
        <p:spPr>
          <a:xfrm rot="2957242" flipV="1">
            <a:off x="-3714390" y="5704976"/>
            <a:ext cx="10342945" cy="5365403"/>
          </a:xfrm>
          <a:custGeom>
            <a:avLst/>
            <a:gdLst/>
            <a:ahLst/>
            <a:cxnLst/>
            <a:rect l="l" t="t" r="r" b="b"/>
            <a:pathLst>
              <a:path w="10342945" h="5365403">
                <a:moveTo>
                  <a:pt x="0" y="5365403"/>
                </a:moveTo>
                <a:lnTo>
                  <a:pt x="10342946" y="5365403"/>
                </a:lnTo>
                <a:lnTo>
                  <a:pt x="10342946" y="0"/>
                </a:lnTo>
                <a:lnTo>
                  <a:pt x="0" y="0"/>
                </a:lnTo>
                <a:lnTo>
                  <a:pt x="0" y="536540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3344200">
            <a:off x="11785050" y="-1134467"/>
            <a:ext cx="8528580" cy="5287719"/>
          </a:xfrm>
          <a:custGeom>
            <a:avLst/>
            <a:gdLst/>
            <a:ahLst/>
            <a:cxnLst/>
            <a:rect l="l" t="t" r="r" b="b"/>
            <a:pathLst>
              <a:path w="8528580" h="5287719">
                <a:moveTo>
                  <a:pt x="0" y="0"/>
                </a:moveTo>
                <a:lnTo>
                  <a:pt x="8528580" y="0"/>
                </a:lnTo>
                <a:lnTo>
                  <a:pt x="8528580" y="5287719"/>
                </a:lnTo>
                <a:lnTo>
                  <a:pt x="0" y="52877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Stationary Product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261264" y="1028700"/>
            <a:ext cx="9766192" cy="9538314"/>
            <a:chOff x="0" y="0"/>
            <a:chExt cx="13021589" cy="1271775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021589" cy="12717752"/>
            </a:xfrm>
            <a:custGeom>
              <a:avLst/>
              <a:gdLst/>
              <a:ahLst/>
              <a:cxnLst/>
              <a:rect l="l" t="t" r="r" b="b"/>
              <a:pathLst>
                <a:path w="13021589" h="12717752">
                  <a:moveTo>
                    <a:pt x="0" y="0"/>
                  </a:moveTo>
                  <a:lnTo>
                    <a:pt x="13021589" y="0"/>
                  </a:lnTo>
                  <a:lnTo>
                    <a:pt x="13021589" y="12717752"/>
                  </a:lnTo>
                  <a:lnTo>
                    <a:pt x="0" y="12717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5766446" y="3346264"/>
            <a:ext cx="5221460" cy="4417936"/>
            <a:chOff x="0" y="0"/>
            <a:chExt cx="6961947" cy="589058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961947" cy="5890581"/>
            </a:xfrm>
            <a:custGeom>
              <a:avLst/>
              <a:gdLst/>
              <a:ahLst/>
              <a:cxnLst/>
              <a:rect l="l" t="t" r="r" b="b"/>
              <a:pathLst>
                <a:path w="6961947" h="5890581">
                  <a:moveTo>
                    <a:pt x="0" y="0"/>
                  </a:moveTo>
                  <a:lnTo>
                    <a:pt x="6961947" y="0"/>
                  </a:lnTo>
                  <a:lnTo>
                    <a:pt x="6961947" y="5890581"/>
                  </a:lnTo>
                  <a:lnTo>
                    <a:pt x="0" y="5890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-2610730" y="3346264"/>
            <a:ext cx="5221460" cy="4417936"/>
            <a:chOff x="0" y="0"/>
            <a:chExt cx="6961947" cy="589058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961947" cy="5890581"/>
            </a:xfrm>
            <a:custGeom>
              <a:avLst/>
              <a:gdLst/>
              <a:ahLst/>
              <a:cxnLst/>
              <a:rect l="l" t="t" r="r" b="b"/>
              <a:pathLst>
                <a:path w="6961947" h="5890581">
                  <a:moveTo>
                    <a:pt x="0" y="0"/>
                  </a:moveTo>
                  <a:lnTo>
                    <a:pt x="6961947" y="0"/>
                  </a:lnTo>
                  <a:lnTo>
                    <a:pt x="6961947" y="5890581"/>
                  </a:lnTo>
                  <a:lnTo>
                    <a:pt x="0" y="5890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2" name="Group 12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3" name="Freeform 13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8" name="Freeform 18"/>
          <p:cNvSpPr/>
          <p:nvPr/>
        </p:nvSpPr>
        <p:spPr>
          <a:xfrm rot="10031361" flipV="1">
            <a:off x="-3216679" y="-1654001"/>
            <a:ext cx="10342945" cy="5365403"/>
          </a:xfrm>
          <a:custGeom>
            <a:avLst/>
            <a:gdLst/>
            <a:ahLst/>
            <a:cxnLst/>
            <a:rect l="l" t="t" r="r" b="b"/>
            <a:pathLst>
              <a:path w="10342945" h="5365403">
                <a:moveTo>
                  <a:pt x="0" y="5365402"/>
                </a:moveTo>
                <a:lnTo>
                  <a:pt x="10342945" y="5365402"/>
                </a:lnTo>
                <a:lnTo>
                  <a:pt x="10342945" y="0"/>
                </a:lnTo>
                <a:lnTo>
                  <a:pt x="0" y="0"/>
                </a:lnTo>
                <a:lnTo>
                  <a:pt x="0" y="536540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9230493">
            <a:off x="11045430" y="5996176"/>
            <a:ext cx="8528580" cy="5287719"/>
          </a:xfrm>
          <a:custGeom>
            <a:avLst/>
            <a:gdLst/>
            <a:ahLst/>
            <a:cxnLst/>
            <a:rect l="l" t="t" r="r" b="b"/>
            <a:pathLst>
              <a:path w="8528580" h="5287719">
                <a:moveTo>
                  <a:pt x="0" y="0"/>
                </a:moveTo>
                <a:lnTo>
                  <a:pt x="8528580" y="0"/>
                </a:lnTo>
                <a:lnTo>
                  <a:pt x="8528580" y="5287719"/>
                </a:lnTo>
                <a:lnTo>
                  <a:pt x="0" y="52877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SIPartner Software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950142" y="1595300"/>
            <a:ext cx="8387716" cy="7096940"/>
            <a:chOff x="0" y="0"/>
            <a:chExt cx="11183622" cy="946258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183622" cy="9462587"/>
            </a:xfrm>
            <a:custGeom>
              <a:avLst/>
              <a:gdLst/>
              <a:ahLst/>
              <a:cxnLst/>
              <a:rect l="l" t="t" r="r" b="b"/>
              <a:pathLst>
                <a:path w="11183622" h="9462587">
                  <a:moveTo>
                    <a:pt x="0" y="0"/>
                  </a:moveTo>
                  <a:lnTo>
                    <a:pt x="11183622" y="0"/>
                  </a:lnTo>
                  <a:lnTo>
                    <a:pt x="11183622" y="9462587"/>
                  </a:lnTo>
                  <a:lnTo>
                    <a:pt x="0" y="94625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-2206073" y="2801411"/>
            <a:ext cx="4552913" cy="4446679"/>
            <a:chOff x="0" y="0"/>
            <a:chExt cx="6070551" cy="592890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070551" cy="5928905"/>
            </a:xfrm>
            <a:custGeom>
              <a:avLst/>
              <a:gdLst/>
              <a:ahLst/>
              <a:cxnLst/>
              <a:rect l="l" t="t" r="r" b="b"/>
              <a:pathLst>
                <a:path w="6070551" h="5928905">
                  <a:moveTo>
                    <a:pt x="0" y="0"/>
                  </a:moveTo>
                  <a:lnTo>
                    <a:pt x="6070551" y="0"/>
                  </a:lnTo>
                  <a:lnTo>
                    <a:pt x="6070551" y="5928905"/>
                  </a:lnTo>
                  <a:lnTo>
                    <a:pt x="0" y="5928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80000"/>
              </a:blip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6181711" y="2801411"/>
            <a:ext cx="4552913" cy="4446679"/>
            <a:chOff x="0" y="0"/>
            <a:chExt cx="6070551" cy="592890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070551" cy="5928905"/>
            </a:xfrm>
            <a:custGeom>
              <a:avLst/>
              <a:gdLst/>
              <a:ahLst/>
              <a:cxnLst/>
              <a:rect l="l" t="t" r="r" b="b"/>
              <a:pathLst>
                <a:path w="6070551" h="5928905">
                  <a:moveTo>
                    <a:pt x="0" y="0"/>
                  </a:moveTo>
                  <a:lnTo>
                    <a:pt x="6070551" y="0"/>
                  </a:lnTo>
                  <a:lnTo>
                    <a:pt x="6070551" y="5928905"/>
                  </a:lnTo>
                  <a:lnTo>
                    <a:pt x="0" y="5928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80000"/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18288000" cy="13716000"/>
          </a:xfrm>
          <a:custGeom>
            <a:avLst/>
            <a:gdLst/>
            <a:ahLst/>
            <a:cxnLst/>
            <a:rect l="l" t="t" r="r" b="b"/>
            <a:pathLst>
              <a:path w="18288000" h="13716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7" name="Group 7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9" name="Freeform 9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7730360" y="11400480"/>
            <a:ext cx="1121580" cy="1492560"/>
            <a:chOff x="0" y="0"/>
            <a:chExt cx="1495440" cy="199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12" name="Group 12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3" name="Freeform 13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17" name="Freeform 17"/>
          <p:cNvSpPr/>
          <p:nvPr/>
        </p:nvSpPr>
        <p:spPr>
          <a:xfrm rot="-9153437" flipV="1">
            <a:off x="9948911" y="-2165651"/>
            <a:ext cx="10342945" cy="5365403"/>
          </a:xfrm>
          <a:custGeom>
            <a:avLst/>
            <a:gdLst/>
            <a:ahLst/>
            <a:cxnLst/>
            <a:rect l="l" t="t" r="r" b="b"/>
            <a:pathLst>
              <a:path w="10342945" h="5365403">
                <a:moveTo>
                  <a:pt x="0" y="5365402"/>
                </a:moveTo>
                <a:lnTo>
                  <a:pt x="10342945" y="5365402"/>
                </a:lnTo>
                <a:lnTo>
                  <a:pt x="10342945" y="0"/>
                </a:lnTo>
                <a:lnTo>
                  <a:pt x="0" y="0"/>
                </a:lnTo>
                <a:lnTo>
                  <a:pt x="0" y="536540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0091194">
            <a:off x="-1917450" y="6614440"/>
            <a:ext cx="8528580" cy="5287719"/>
          </a:xfrm>
          <a:custGeom>
            <a:avLst/>
            <a:gdLst/>
            <a:ahLst/>
            <a:cxnLst/>
            <a:rect l="l" t="t" r="r" b="b"/>
            <a:pathLst>
              <a:path w="8528580" h="5287719">
                <a:moveTo>
                  <a:pt x="0" y="0"/>
                </a:moveTo>
                <a:lnTo>
                  <a:pt x="8528580" y="0"/>
                </a:lnTo>
                <a:lnTo>
                  <a:pt x="8528580" y="5287720"/>
                </a:lnTo>
                <a:lnTo>
                  <a:pt x="0" y="52877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970523" y="3055138"/>
            <a:ext cx="5261879" cy="4452134"/>
            <a:chOff x="0" y="0"/>
            <a:chExt cx="7015839" cy="593617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015839" cy="5936179"/>
            </a:xfrm>
            <a:custGeom>
              <a:avLst/>
              <a:gdLst/>
              <a:ahLst/>
              <a:cxnLst/>
              <a:rect l="l" t="t" r="r" b="b"/>
              <a:pathLst>
                <a:path w="7015839" h="5936179">
                  <a:moveTo>
                    <a:pt x="0" y="0"/>
                  </a:moveTo>
                  <a:lnTo>
                    <a:pt x="7015839" y="0"/>
                  </a:lnTo>
                  <a:lnTo>
                    <a:pt x="7015839" y="5936179"/>
                  </a:lnTo>
                  <a:lnTo>
                    <a:pt x="0" y="59361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Sri Intan Perkasa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28115" y="4006397"/>
            <a:ext cx="7721225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 Light"/>
              </a:rPr>
              <a:t>Perusahaan yang ingin tergabung dengan  Sri Intan Perkasa dapat mendaftarkan perusahaannya pada aplikasi ini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28115" y="5095756"/>
            <a:ext cx="7721225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</a:rPr>
              <a:t>Melalui link </a:t>
            </a:r>
            <a:r>
              <a:rPr lang="en-US" sz="2000">
                <a:solidFill>
                  <a:srgbClr val="FFFFFF"/>
                </a:solidFill>
                <a:latin typeface="Open Sauce Italics"/>
              </a:rPr>
              <a:t>sipartner.sriintanperkasa.com</a:t>
            </a:r>
            <a:r>
              <a:rPr lang="en-US" sz="2000">
                <a:solidFill>
                  <a:srgbClr val="FFFFFF"/>
                </a:solidFill>
                <a:latin typeface="Open Sauce"/>
              </a:rPr>
              <a:t> dan melengkapi data -data yang dibutuhkan untuk menjadi bagian dari kami.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91120" y="9515760"/>
            <a:ext cx="35114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SIPartner Software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r="7865"/>
            <a:stretch>
              <a:fillRect/>
            </a:stretch>
          </p:blipFill>
          <p:spPr>
            <a:xfrm>
              <a:off x="0" y="0"/>
              <a:ext cx="16213667" cy="9101667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r="7389"/>
            <a:stretch>
              <a:fillRect/>
            </a:stretch>
          </p:blipFill>
          <p:spPr>
            <a:xfrm>
              <a:off x="16340667" y="0"/>
              <a:ext cx="8043333" cy="448733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7699" r="29473"/>
            <a:stretch>
              <a:fillRect/>
            </a:stretch>
          </p:blipFill>
          <p:spPr>
            <a:xfrm>
              <a:off x="16340667" y="4614333"/>
              <a:ext cx="8043333" cy="910166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b="16381"/>
            <a:stretch>
              <a:fillRect/>
            </a:stretch>
          </p:blipFill>
          <p:spPr>
            <a:xfrm>
              <a:off x="8170333" y="9228667"/>
              <a:ext cx="8043333" cy="4487333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r="7293"/>
            <a:stretch>
              <a:fillRect/>
            </a:stretch>
          </p:blipFill>
          <p:spPr>
            <a:xfrm>
              <a:off x="0" y="9228667"/>
              <a:ext cx="8043333" cy="448733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4" name="Group 4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6" name="Group 6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8" name="Freeform 8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0" name="Freeform 10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395057" y="6572023"/>
            <a:ext cx="2438640" cy="552960"/>
            <a:chOff x="0" y="0"/>
            <a:chExt cx="3251520" cy="7372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51581" cy="737235"/>
            </a:xfrm>
            <a:custGeom>
              <a:avLst/>
              <a:gdLst/>
              <a:ahLst/>
              <a:cxnLst/>
              <a:rect l="l" t="t" r="r" b="b"/>
              <a:pathLst>
                <a:path w="3251581" h="737235">
                  <a:moveTo>
                    <a:pt x="2882900" y="0"/>
                  </a:moveTo>
                  <a:cubicBezTo>
                    <a:pt x="3128391" y="0"/>
                    <a:pt x="3251581" y="122428"/>
                    <a:pt x="3251581" y="367919"/>
                  </a:cubicBezTo>
                  <a:cubicBezTo>
                    <a:pt x="3251581" y="614172"/>
                    <a:pt x="3128518" y="737235"/>
                    <a:pt x="2882900" y="737235"/>
                  </a:cubicBezTo>
                  <a:lnTo>
                    <a:pt x="367919" y="737235"/>
                  </a:lnTo>
                  <a:cubicBezTo>
                    <a:pt x="122428" y="737235"/>
                    <a:pt x="0" y="614172"/>
                    <a:pt x="0" y="367919"/>
                  </a:cubicBezTo>
                  <a:cubicBezTo>
                    <a:pt x="0" y="122428"/>
                    <a:pt x="122428" y="0"/>
                    <a:pt x="367919" y="0"/>
                  </a:cubicBezTo>
                  <a:lnTo>
                    <a:pt x="28829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10800000"/>
            </a:gradFill>
          </p:spPr>
        </p:sp>
      </p:grpSp>
      <p:grpSp>
        <p:nvGrpSpPr>
          <p:cNvPr id="15" name="Group 15"/>
          <p:cNvGrpSpPr/>
          <p:nvPr/>
        </p:nvGrpSpPr>
        <p:grpSpPr>
          <a:xfrm>
            <a:off x="11679097" y="6742663"/>
            <a:ext cx="183060" cy="212220"/>
            <a:chOff x="0" y="0"/>
            <a:chExt cx="244080" cy="2829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4094" cy="282956"/>
            </a:xfrm>
            <a:custGeom>
              <a:avLst/>
              <a:gdLst/>
              <a:ahLst/>
              <a:cxnLst/>
              <a:rect l="l" t="t" r="r" b="b"/>
              <a:pathLst>
                <a:path w="244094" h="282956">
                  <a:moveTo>
                    <a:pt x="244094" y="141859"/>
                  </a:moveTo>
                  <a:lnTo>
                    <a:pt x="0" y="282956"/>
                  </a:lnTo>
                  <a:lnTo>
                    <a:pt x="0" y="0"/>
                  </a:lnTo>
                  <a:lnTo>
                    <a:pt x="244094" y="14185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381197" y="4438321"/>
            <a:ext cx="513000" cy="650160"/>
            <a:chOff x="0" y="0"/>
            <a:chExt cx="684000" cy="8668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4022" cy="866902"/>
            </a:xfrm>
            <a:custGeom>
              <a:avLst/>
              <a:gdLst/>
              <a:ahLst/>
              <a:cxnLst/>
              <a:rect l="l" t="t" r="r" b="b"/>
              <a:pathLst>
                <a:path w="684022" h="866902">
                  <a:moveTo>
                    <a:pt x="601980" y="866902"/>
                  </a:moveTo>
                  <a:cubicBezTo>
                    <a:pt x="651637" y="866902"/>
                    <a:pt x="684022" y="825881"/>
                    <a:pt x="684022" y="776224"/>
                  </a:cubicBezTo>
                  <a:lnTo>
                    <a:pt x="684022" y="90678"/>
                  </a:lnTo>
                  <a:cubicBezTo>
                    <a:pt x="684022" y="41021"/>
                    <a:pt x="651637" y="0"/>
                    <a:pt x="601980" y="0"/>
                  </a:cubicBezTo>
                  <a:lnTo>
                    <a:pt x="346329" y="0"/>
                  </a:lnTo>
                  <a:lnTo>
                    <a:pt x="346329" y="305308"/>
                  </a:lnTo>
                  <a:lnTo>
                    <a:pt x="238379" y="239776"/>
                  </a:lnTo>
                  <a:lnTo>
                    <a:pt x="123190" y="305308"/>
                  </a:lnTo>
                  <a:lnTo>
                    <a:pt x="123190" y="0"/>
                  </a:lnTo>
                  <a:lnTo>
                    <a:pt x="81407" y="0"/>
                  </a:lnTo>
                  <a:cubicBezTo>
                    <a:pt x="32385" y="0"/>
                    <a:pt x="0" y="41021"/>
                    <a:pt x="0" y="90678"/>
                  </a:cubicBezTo>
                  <a:lnTo>
                    <a:pt x="0" y="776097"/>
                  </a:lnTo>
                  <a:cubicBezTo>
                    <a:pt x="0" y="825754"/>
                    <a:pt x="32385" y="866775"/>
                    <a:pt x="81407" y="866775"/>
                  </a:cubicBezTo>
                  <a:lnTo>
                    <a:pt x="601980" y="86677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7045845" y="8918100"/>
            <a:ext cx="1121580" cy="1492560"/>
            <a:chOff x="0" y="0"/>
            <a:chExt cx="1495440" cy="19900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sp>
        <p:nvSpPr>
          <p:cNvPr id="21" name="Freeform 21"/>
          <p:cNvSpPr/>
          <p:nvPr/>
        </p:nvSpPr>
        <p:spPr>
          <a:xfrm>
            <a:off x="494594" y="323521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-992961" y="3657209"/>
            <a:ext cx="9276007" cy="92760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102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494594" y="1733580"/>
            <a:ext cx="10032960" cy="7524720"/>
          </a:xfrm>
          <a:custGeom>
            <a:avLst/>
            <a:gdLst/>
            <a:ahLst/>
            <a:cxnLst/>
            <a:rect l="l" t="t" r="r" b="b"/>
            <a:pathLst>
              <a:path w="10032960" h="7524720">
                <a:moveTo>
                  <a:pt x="0" y="0"/>
                </a:moveTo>
                <a:lnTo>
                  <a:pt x="10032961" y="0"/>
                </a:lnTo>
                <a:lnTo>
                  <a:pt x="10032961" y="7524720"/>
                </a:lnTo>
                <a:lnTo>
                  <a:pt x="0" y="7524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612774" y="3561791"/>
            <a:ext cx="5468846" cy="3393092"/>
          </a:xfrm>
          <a:custGeom>
            <a:avLst/>
            <a:gdLst/>
            <a:ahLst/>
            <a:cxnLst/>
            <a:rect l="l" t="t" r="r" b="b"/>
            <a:pathLst>
              <a:path w="5468846" h="3393092">
                <a:moveTo>
                  <a:pt x="0" y="0"/>
                </a:moveTo>
                <a:lnTo>
                  <a:pt x="5468847" y="0"/>
                </a:lnTo>
                <a:lnTo>
                  <a:pt x="5468847" y="3393092"/>
                </a:lnTo>
                <a:lnTo>
                  <a:pt x="0" y="33930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85" r="-10178"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203319" y="3023797"/>
            <a:ext cx="5017793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FFFFFF"/>
                </a:solidFill>
                <a:latin typeface="Arial"/>
              </a:rPr>
              <a:t>Our Website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395057" y="5281648"/>
            <a:ext cx="4336020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1800" spc="-1">
                <a:solidFill>
                  <a:srgbClr val="BFBFBF"/>
                </a:solidFill>
                <a:latin typeface="Arial"/>
              </a:rPr>
              <a:t>Kunjungi website kami untuk melihat informasi dan produk lainnya.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894197" y="6704563"/>
            <a:ext cx="1539900" cy="36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-1">
                <a:solidFill>
                  <a:srgbClr val="FFFFFF"/>
                </a:solidFill>
                <a:latin typeface="Arial"/>
              </a:rPr>
              <a:t>Learn More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132157" y="4531381"/>
            <a:ext cx="359892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spc="-1">
                <a:solidFill>
                  <a:srgbClr val="FFFFFF"/>
                </a:solidFill>
                <a:latin typeface="Arial"/>
              </a:rPr>
              <a:t>www.sriintanperkasa.com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Stationarry Product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720" cy="10287540"/>
            <a:chOff x="0" y="0"/>
            <a:chExt cx="24384960" cy="13716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5015" cy="13716763"/>
            </a:xfrm>
            <a:custGeom>
              <a:avLst/>
              <a:gdLst/>
              <a:ahLst/>
              <a:cxnLst/>
              <a:rect l="l" t="t" r="r" b="b"/>
              <a:pathLst>
                <a:path w="24385015" h="13716763">
                  <a:moveTo>
                    <a:pt x="0" y="0"/>
                  </a:moveTo>
                  <a:lnTo>
                    <a:pt x="24385015" y="0"/>
                  </a:lnTo>
                  <a:lnTo>
                    <a:pt x="24385015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</p:grpSp>
      <p:grpSp>
        <p:nvGrpSpPr>
          <p:cNvPr id="4" name="Group 4"/>
          <p:cNvGrpSpPr/>
          <p:nvPr/>
        </p:nvGrpSpPr>
        <p:grpSpPr>
          <a:xfrm>
            <a:off x="17233560" y="475740"/>
            <a:ext cx="552420" cy="82620"/>
            <a:chOff x="0" y="0"/>
            <a:chExt cx="736560" cy="11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id="6" name="Group 6"/>
          <p:cNvGrpSpPr/>
          <p:nvPr/>
        </p:nvGrpSpPr>
        <p:grpSpPr>
          <a:xfrm>
            <a:off x="17233560" y="668520"/>
            <a:ext cx="552420" cy="82620"/>
            <a:chOff x="0" y="0"/>
            <a:chExt cx="736560" cy="1101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600" cy="110109"/>
            </a:xfrm>
            <a:custGeom>
              <a:avLst/>
              <a:gdLst/>
              <a:ahLst/>
              <a:cxnLst/>
              <a:rect l="l" t="t" r="r" b="b"/>
              <a:pathLst>
                <a:path w="736600" h="110109">
                  <a:moveTo>
                    <a:pt x="0" y="0"/>
                  </a:moveTo>
                  <a:lnTo>
                    <a:pt x="736600" y="0"/>
                  </a:lnTo>
                  <a:lnTo>
                    <a:pt x="736600" y="110109"/>
                  </a:lnTo>
                  <a:lnTo>
                    <a:pt x="0" y="110109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8" name="Freeform 8"/>
          <p:cNvSpPr/>
          <p:nvPr/>
        </p:nvSpPr>
        <p:spPr>
          <a:xfrm>
            <a:off x="585900" y="434160"/>
            <a:ext cx="594000" cy="368820"/>
          </a:xfrm>
          <a:custGeom>
            <a:avLst/>
            <a:gdLst/>
            <a:ahLst/>
            <a:cxnLst/>
            <a:rect l="l" t="t" r="r" b="b"/>
            <a:pathLst>
              <a:path w="594000" h="368820">
                <a:moveTo>
                  <a:pt x="0" y="0"/>
                </a:moveTo>
                <a:lnTo>
                  <a:pt x="594000" y="0"/>
                </a:lnTo>
                <a:lnTo>
                  <a:pt x="594000" y="368820"/>
                </a:lnTo>
                <a:lnTo>
                  <a:pt x="0" y="368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478560" y="9700020"/>
            <a:ext cx="1840860" cy="9720"/>
            <a:chOff x="0" y="0"/>
            <a:chExt cx="2454480" cy="12960"/>
          </a:xfrm>
        </p:grpSpPr>
        <p:sp>
          <p:nvSpPr>
            <p:cNvPr id="10" name="Freeform 10"/>
            <p:cNvSpPr/>
            <p:nvPr/>
          </p:nvSpPr>
          <p:spPr>
            <a:xfrm>
              <a:off x="6477" y="0"/>
              <a:ext cx="2441575" cy="12954"/>
            </a:xfrm>
            <a:custGeom>
              <a:avLst/>
              <a:gdLst/>
              <a:ahLst/>
              <a:cxnLst/>
              <a:rect l="l" t="t" r="r" b="b"/>
              <a:pathLst>
                <a:path w="2441575" h="12954">
                  <a:moveTo>
                    <a:pt x="0" y="0"/>
                  </a:moveTo>
                  <a:lnTo>
                    <a:pt x="2441575" y="0"/>
                  </a:lnTo>
                  <a:lnTo>
                    <a:pt x="2441575" y="12954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6049340" y="9664380"/>
            <a:ext cx="685800" cy="82080"/>
            <a:chOff x="0" y="0"/>
            <a:chExt cx="914400" cy="1094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4400" cy="109474"/>
            </a:xfrm>
            <a:custGeom>
              <a:avLst/>
              <a:gdLst/>
              <a:ahLst/>
              <a:cxnLst/>
              <a:rect l="l" t="t" r="r" b="b"/>
              <a:pathLst>
                <a:path w="914400" h="109474">
                  <a:moveTo>
                    <a:pt x="0" y="0"/>
                  </a:moveTo>
                  <a:lnTo>
                    <a:pt x="914400" y="0"/>
                  </a:lnTo>
                  <a:lnTo>
                    <a:pt x="914400" y="109474"/>
                  </a:lnTo>
                  <a:lnTo>
                    <a:pt x="0" y="109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395057" y="6572023"/>
            <a:ext cx="2438640" cy="552960"/>
            <a:chOff x="0" y="0"/>
            <a:chExt cx="3251520" cy="7372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51581" cy="737235"/>
            </a:xfrm>
            <a:custGeom>
              <a:avLst/>
              <a:gdLst/>
              <a:ahLst/>
              <a:cxnLst/>
              <a:rect l="l" t="t" r="r" b="b"/>
              <a:pathLst>
                <a:path w="3251581" h="737235">
                  <a:moveTo>
                    <a:pt x="2882900" y="0"/>
                  </a:moveTo>
                  <a:cubicBezTo>
                    <a:pt x="3128391" y="0"/>
                    <a:pt x="3251581" y="122428"/>
                    <a:pt x="3251581" y="367919"/>
                  </a:cubicBezTo>
                  <a:cubicBezTo>
                    <a:pt x="3251581" y="614172"/>
                    <a:pt x="3128518" y="737235"/>
                    <a:pt x="2882900" y="737235"/>
                  </a:cubicBezTo>
                  <a:lnTo>
                    <a:pt x="367919" y="737235"/>
                  </a:lnTo>
                  <a:cubicBezTo>
                    <a:pt x="122428" y="737235"/>
                    <a:pt x="0" y="614172"/>
                    <a:pt x="0" y="367919"/>
                  </a:cubicBezTo>
                  <a:cubicBezTo>
                    <a:pt x="0" y="122428"/>
                    <a:pt x="122428" y="0"/>
                    <a:pt x="367919" y="0"/>
                  </a:cubicBezTo>
                  <a:lnTo>
                    <a:pt x="28829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10800000"/>
            </a:gradFill>
          </p:spPr>
        </p:sp>
      </p:grpSp>
      <p:grpSp>
        <p:nvGrpSpPr>
          <p:cNvPr id="15" name="Group 15"/>
          <p:cNvGrpSpPr/>
          <p:nvPr/>
        </p:nvGrpSpPr>
        <p:grpSpPr>
          <a:xfrm>
            <a:off x="11679097" y="6742663"/>
            <a:ext cx="183060" cy="212220"/>
            <a:chOff x="0" y="0"/>
            <a:chExt cx="244080" cy="2829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4094" cy="282956"/>
            </a:xfrm>
            <a:custGeom>
              <a:avLst/>
              <a:gdLst/>
              <a:ahLst/>
              <a:cxnLst/>
              <a:rect l="l" t="t" r="r" b="b"/>
              <a:pathLst>
                <a:path w="244094" h="282956">
                  <a:moveTo>
                    <a:pt x="244094" y="141859"/>
                  </a:moveTo>
                  <a:lnTo>
                    <a:pt x="0" y="282956"/>
                  </a:lnTo>
                  <a:lnTo>
                    <a:pt x="0" y="0"/>
                  </a:lnTo>
                  <a:lnTo>
                    <a:pt x="244094" y="14185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381197" y="4438321"/>
            <a:ext cx="513000" cy="650160"/>
            <a:chOff x="0" y="0"/>
            <a:chExt cx="684000" cy="8668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4022" cy="866902"/>
            </a:xfrm>
            <a:custGeom>
              <a:avLst/>
              <a:gdLst/>
              <a:ahLst/>
              <a:cxnLst/>
              <a:rect l="l" t="t" r="r" b="b"/>
              <a:pathLst>
                <a:path w="684022" h="866902">
                  <a:moveTo>
                    <a:pt x="601980" y="866902"/>
                  </a:moveTo>
                  <a:cubicBezTo>
                    <a:pt x="651637" y="866902"/>
                    <a:pt x="684022" y="825881"/>
                    <a:pt x="684022" y="776224"/>
                  </a:cubicBezTo>
                  <a:lnTo>
                    <a:pt x="684022" y="90678"/>
                  </a:lnTo>
                  <a:cubicBezTo>
                    <a:pt x="684022" y="41021"/>
                    <a:pt x="651637" y="0"/>
                    <a:pt x="601980" y="0"/>
                  </a:cubicBezTo>
                  <a:lnTo>
                    <a:pt x="346329" y="0"/>
                  </a:lnTo>
                  <a:lnTo>
                    <a:pt x="346329" y="305308"/>
                  </a:lnTo>
                  <a:lnTo>
                    <a:pt x="238379" y="239776"/>
                  </a:lnTo>
                  <a:lnTo>
                    <a:pt x="123190" y="305308"/>
                  </a:lnTo>
                  <a:lnTo>
                    <a:pt x="123190" y="0"/>
                  </a:lnTo>
                  <a:lnTo>
                    <a:pt x="81407" y="0"/>
                  </a:lnTo>
                  <a:cubicBezTo>
                    <a:pt x="32385" y="0"/>
                    <a:pt x="0" y="41021"/>
                    <a:pt x="0" y="90678"/>
                  </a:cubicBezTo>
                  <a:lnTo>
                    <a:pt x="0" y="776097"/>
                  </a:lnTo>
                  <a:cubicBezTo>
                    <a:pt x="0" y="825754"/>
                    <a:pt x="32385" y="866775"/>
                    <a:pt x="81407" y="866775"/>
                  </a:cubicBezTo>
                  <a:lnTo>
                    <a:pt x="601980" y="86677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7045845" y="8918100"/>
            <a:ext cx="1121580" cy="1492560"/>
            <a:chOff x="0" y="0"/>
            <a:chExt cx="1495440" cy="19900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95425" cy="1990090"/>
            </a:xfrm>
            <a:custGeom>
              <a:avLst/>
              <a:gdLst/>
              <a:ahLst/>
              <a:cxnLst/>
              <a:rect l="l" t="t" r="r" b="b"/>
              <a:pathLst>
                <a:path w="1495425" h="1990090">
                  <a:moveTo>
                    <a:pt x="1495425" y="0"/>
                  </a:moveTo>
                  <a:lnTo>
                    <a:pt x="1495425" y="869823"/>
                  </a:lnTo>
                  <a:lnTo>
                    <a:pt x="653034" y="1990090"/>
                  </a:lnTo>
                  <a:lnTo>
                    <a:pt x="0" y="1990090"/>
                  </a:lnTo>
                  <a:lnTo>
                    <a:pt x="149542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7621142"/>
            </a:gradFill>
          </p:spPr>
        </p:sp>
      </p:grpSp>
      <p:grpSp>
        <p:nvGrpSpPr>
          <p:cNvPr id="21" name="Group 21"/>
          <p:cNvGrpSpPr/>
          <p:nvPr/>
        </p:nvGrpSpPr>
        <p:grpSpPr>
          <a:xfrm>
            <a:off x="2385348" y="1449902"/>
            <a:ext cx="6258208" cy="6258208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102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-2376542" y="5143770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1028700" y="2195053"/>
            <a:ext cx="8581655" cy="10556624"/>
          </a:xfrm>
          <a:custGeom>
            <a:avLst/>
            <a:gdLst/>
            <a:ahLst/>
            <a:cxnLst/>
            <a:rect l="l" t="t" r="r" b="b"/>
            <a:pathLst>
              <a:path w="8581655" h="10556624">
                <a:moveTo>
                  <a:pt x="8581655" y="0"/>
                </a:moveTo>
                <a:lnTo>
                  <a:pt x="0" y="0"/>
                </a:lnTo>
                <a:lnTo>
                  <a:pt x="0" y="10556623"/>
                </a:lnTo>
                <a:lnTo>
                  <a:pt x="8581655" y="10556623"/>
                </a:lnTo>
                <a:lnTo>
                  <a:pt x="858165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4329800" y="9515760"/>
            <a:ext cx="979920" cy="34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Pages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203319" y="3023797"/>
            <a:ext cx="5017793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FFFFFF"/>
                </a:solidFill>
                <a:latin typeface="Arial"/>
              </a:rPr>
              <a:t>Our Website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395057" y="5281648"/>
            <a:ext cx="4336020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1800" spc="-1">
                <a:solidFill>
                  <a:srgbClr val="BFBFBF"/>
                </a:solidFill>
                <a:latin typeface="Arial"/>
              </a:rPr>
              <a:t>Dan website kamipun bisa diakses dibeberapa device termasuk smartphone.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894197" y="6704563"/>
            <a:ext cx="1539900" cy="36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-1">
                <a:solidFill>
                  <a:srgbClr val="FFFFFF"/>
                </a:solidFill>
                <a:latin typeface="Arial"/>
              </a:rPr>
              <a:t>Learn More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32157" y="4531381"/>
            <a:ext cx="359892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spc="-1">
                <a:solidFill>
                  <a:srgbClr val="FFFFFF"/>
                </a:solidFill>
                <a:latin typeface="Arial"/>
              </a:rPr>
              <a:t>www.sriintanperkasa.com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975242" y="456645"/>
            <a:ext cx="1865131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">
                <a:solidFill>
                  <a:srgbClr val="FFFFFF"/>
                </a:solidFill>
                <a:latin typeface="Arial"/>
              </a:rPr>
              <a:t>Stationarry Product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672</Words>
  <Application>Microsoft Office PowerPoint</Application>
  <PresentationFormat>Custom</PresentationFormat>
  <Paragraphs>202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42" baseType="lpstr">
      <vt:lpstr>Poppins</vt:lpstr>
      <vt:lpstr>Open Sauce Italics</vt:lpstr>
      <vt:lpstr>Open Sauce Light</vt:lpstr>
      <vt:lpstr>Helvetica World Bold</vt:lpstr>
      <vt:lpstr>Josefin Sans</vt:lpstr>
      <vt:lpstr>League Spartan</vt:lpstr>
      <vt:lpstr>Open Sans Italics</vt:lpstr>
      <vt:lpstr>Arial</vt:lpstr>
      <vt:lpstr>Montserrat Ultra-Bold Italics</vt:lpstr>
      <vt:lpstr>Futura 1</vt:lpstr>
      <vt:lpstr>Open Sauce</vt:lpstr>
      <vt:lpstr>Open Sans Extra Bold</vt:lpstr>
      <vt:lpstr>Open Sans</vt:lpstr>
      <vt:lpstr>Gotham Bold</vt:lpstr>
      <vt:lpstr>Josefin Sans Semi-Bold</vt:lpstr>
      <vt:lpstr>Calibri</vt:lpstr>
      <vt:lpstr>Futura 2</vt:lpstr>
      <vt:lpstr>Sanchez Light Italics</vt:lpstr>
      <vt:lpstr>Open Sans Bold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SIP PRESENT</dc:title>
  <dc:creator>USER</dc:creator>
  <cp:lastModifiedBy>Sean Joshua</cp:lastModifiedBy>
  <cp:revision>2</cp:revision>
  <dcterms:created xsi:type="dcterms:W3CDTF">2006-08-16T00:00:00Z</dcterms:created>
  <dcterms:modified xsi:type="dcterms:W3CDTF">2024-02-19T04:16:01Z</dcterms:modified>
  <dc:identifier>DAF7UbmiYxY</dc:identifier>
</cp:coreProperties>
</file>